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authors.xml" ContentType="application/vnd.ms-powerpoint.author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75" r:id="rId2"/>
  </p:sldMasterIdLst>
  <p:notesMasterIdLst>
    <p:notesMasterId r:id="rId25"/>
  </p:notesMasterIdLst>
  <p:sldIdLst>
    <p:sldId id="256" r:id="rId3"/>
    <p:sldId id="258" r:id="rId4"/>
    <p:sldId id="260" r:id="rId5"/>
    <p:sldId id="259" r:id="rId6"/>
    <p:sldId id="337" r:id="rId7"/>
    <p:sldId id="352" r:id="rId8"/>
    <p:sldId id="353" r:id="rId9"/>
    <p:sldId id="339" r:id="rId10"/>
    <p:sldId id="332" r:id="rId11"/>
    <p:sldId id="354" r:id="rId12"/>
    <p:sldId id="338" r:id="rId13"/>
    <p:sldId id="355" r:id="rId14"/>
    <p:sldId id="356" r:id="rId15"/>
    <p:sldId id="358" r:id="rId16"/>
    <p:sldId id="333" r:id="rId17"/>
    <p:sldId id="334" r:id="rId18"/>
    <p:sldId id="322" r:id="rId19"/>
    <p:sldId id="341" r:id="rId20"/>
    <p:sldId id="360" r:id="rId21"/>
    <p:sldId id="359" r:id="rId22"/>
    <p:sldId id="268" r:id="rId23"/>
    <p:sldId id="336" r:id="rId24"/>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6B3B80DA-8782-9F63-5F36-8F3DAFBD7392}" name="Musonda, Musonda (Lusaka)" initials="MM" userId="S::MusondaM1@state.gov::a84c6aa0-9aef-480e-9e6b-c31fb525591c"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505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980" autoAdjust="0"/>
    <p:restoredTop sz="94660"/>
  </p:normalViewPr>
  <p:slideViewPr>
    <p:cSldViewPr snapToGrid="0">
      <p:cViewPr varScale="1">
        <p:scale>
          <a:sx n="70" d="100"/>
          <a:sy n="70" d="100"/>
        </p:scale>
        <p:origin x="1005" y="45"/>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presProps" Target="presProps.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theme" Target="theme/theme1.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viewProps" Target="viewProps.xml"/><Relationship Id="rId30" Type="http://schemas.microsoft.com/office/2018/10/relationships/authors" Target="author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419F669-9089-4499-9619-76A652745E3D}" type="datetimeFigureOut">
              <a:rPr lang="en-US" smtClean="0"/>
              <a:t>2/16/2026</a:t>
            </a:fld>
            <a:endParaRPr lang="en-US" dirty="0"/>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939A31A-07F1-45DD-9256-18A3E41C9274}" type="slidenum">
              <a:rPr lang="en-US" smtClean="0"/>
              <a:t>‹#›</a:t>
            </a:fld>
            <a:endParaRPr lang="en-US" dirty="0"/>
          </a:p>
        </p:txBody>
      </p:sp>
    </p:spTree>
    <p:extLst>
      <p:ext uri="{BB962C8B-B14F-4D97-AF65-F5344CB8AC3E}">
        <p14:creationId xmlns:p14="http://schemas.microsoft.com/office/powerpoint/2010/main" val="1512890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9"/>
        <p:cNvGrpSpPr/>
        <p:nvPr/>
      </p:nvGrpSpPr>
      <p:grpSpPr>
        <a:xfrm>
          <a:off x="0" y="0"/>
          <a:ext cx="0" cy="0"/>
          <a:chOff x="0" y="0"/>
          <a:chExt cx="0" cy="0"/>
        </a:xfrm>
      </p:grpSpPr>
      <p:sp>
        <p:nvSpPr>
          <p:cNvPr id="250" name="Google Shape;250;g3c255c7971e_0_207:notes"/>
          <p:cNvSpPr>
            <a:spLocks noGrp="1" noRot="1" noChangeAspect="1"/>
          </p:cNvSpPr>
          <p:nvPr>
            <p:ph type="sldImg" idx="2"/>
          </p:nvPr>
        </p:nvSpPr>
        <p:spPr>
          <a:xfrm>
            <a:off x="917575" y="744538"/>
            <a:ext cx="4962525" cy="3722687"/>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txBody>
          <a:bodyPr/>
          <a:lstStyle/>
          <a:p>
            <a:endParaRPr lang="en-US" dirty="0"/>
          </a:p>
        </p:txBody>
      </p:sp>
      <p:sp>
        <p:nvSpPr>
          <p:cNvPr id="251" name="Google Shape;251;g3c255c7971e_0_207:notes"/>
          <p:cNvSpPr txBox="1">
            <a:spLocks noGrp="1"/>
          </p:cNvSpPr>
          <p:nvPr>
            <p:ph type="body" idx="1"/>
          </p:nvPr>
        </p:nvSpPr>
        <p:spPr>
          <a:xfrm>
            <a:off x="906462" y="4714875"/>
            <a:ext cx="4984800" cy="44673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dirty="0"/>
          </a:p>
        </p:txBody>
      </p:sp>
      <p:sp>
        <p:nvSpPr>
          <p:cNvPr id="252" name="Google Shape;252;g3c255c7971e_0_207:notes"/>
          <p:cNvSpPr txBox="1">
            <a:spLocks noGrp="1"/>
          </p:cNvSpPr>
          <p:nvPr>
            <p:ph type="sldNum" idx="12"/>
          </p:nvPr>
        </p:nvSpPr>
        <p:spPr>
          <a:xfrm>
            <a:off x="3851275" y="9429750"/>
            <a:ext cx="2946300" cy="4968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rgbClr val="000000"/>
              </a:buClr>
              <a:buSzPts val="1200"/>
              <a:buFont typeface="Times New Roman"/>
              <a:buNone/>
            </a:pPr>
            <a:fld id="{00000000-1234-1234-1234-123412341234}" type="slidenum">
              <a:rPr lang="en-US"/>
              <a:t>21</a:t>
            </a:fld>
            <a:endParaRPr sz="1400" dirty="0">
              <a:latin typeface="Arial"/>
              <a:ea typeface="Arial"/>
              <a:cs typeface="Arial"/>
              <a:sym typeface="Arial"/>
            </a:endParaRPr>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685800" y="2045525"/>
            <a:ext cx="7772400" cy="1207706"/>
          </a:xfrm>
          <a:prstGeom prst="rect">
            <a:avLst/>
          </a:prstGeom>
        </p:spPr>
        <p:txBody>
          <a:bodyPr anchor="b"/>
          <a:lstStyle>
            <a:lvl1pPr algn="ctr">
              <a:defRPr sz="4900" b="1">
                <a:solidFill>
                  <a:schemeClr val="accent3"/>
                </a:solidFill>
                <a:latin typeface="Century Gothic" panose="020B0502020202020204" pitchFamily="34" charset="0"/>
              </a:defRPr>
            </a:lvl1pPr>
          </a:lstStyle>
          <a:p>
            <a:br>
              <a:rPr lang="en-US" dirty="0"/>
            </a:br>
            <a:br>
              <a:rPr lang="en-US" dirty="0"/>
            </a:br>
            <a:br>
              <a:rPr lang="en-US" dirty="0"/>
            </a:br>
            <a:r>
              <a:rPr lang="en-US" dirty="0"/>
              <a:t>Click to edit Master title</a:t>
            </a:r>
          </a:p>
        </p:txBody>
      </p:sp>
      <p:sp>
        <p:nvSpPr>
          <p:cNvPr id="3" name="Subtitle 2"/>
          <p:cNvSpPr>
            <a:spLocks noGrp="1"/>
          </p:cNvSpPr>
          <p:nvPr>
            <p:ph type="subTitle" idx="1"/>
          </p:nvPr>
        </p:nvSpPr>
        <p:spPr>
          <a:xfrm>
            <a:off x="1143000" y="4041648"/>
            <a:ext cx="6858000" cy="1389888"/>
          </a:xfrm>
          <a:prstGeom prst="rect">
            <a:avLst/>
          </a:prstGeom>
        </p:spPr>
        <p:txBody>
          <a:bodyPr/>
          <a:lstStyle>
            <a:lvl1pPr marL="0" indent="0" algn="ctr">
              <a:buNone/>
              <a:defRPr sz="3300" b="1">
                <a:solidFill>
                  <a:schemeClr val="accent3"/>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7" name="Rectangle 6">
            <a:extLst>
              <a:ext uri="{FF2B5EF4-FFF2-40B4-BE49-F238E27FC236}">
                <a16:creationId xmlns:a16="http://schemas.microsoft.com/office/drawing/2014/main" id="{7CA5E1E7-5E0E-80FE-22F0-0187C42260FA}"/>
              </a:ext>
            </a:extLst>
          </p:cNvPr>
          <p:cNvSpPr/>
          <p:nvPr userDrawn="1"/>
        </p:nvSpPr>
        <p:spPr>
          <a:xfrm>
            <a:off x="580644" y="1853184"/>
            <a:ext cx="7982712" cy="97536"/>
          </a:xfrm>
          <a:prstGeom prst="rect">
            <a:avLst/>
          </a:prstGeom>
          <a:solidFill>
            <a:srgbClr val="FF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8" name="Rectangle 7">
            <a:extLst>
              <a:ext uri="{FF2B5EF4-FFF2-40B4-BE49-F238E27FC236}">
                <a16:creationId xmlns:a16="http://schemas.microsoft.com/office/drawing/2014/main" id="{62DD699A-0FC4-94A7-DD0B-98CBD0879DEB}"/>
              </a:ext>
            </a:extLst>
          </p:cNvPr>
          <p:cNvSpPr/>
          <p:nvPr userDrawn="1"/>
        </p:nvSpPr>
        <p:spPr>
          <a:xfrm>
            <a:off x="580644" y="3507233"/>
            <a:ext cx="7982712" cy="97536"/>
          </a:xfrm>
          <a:prstGeom prst="rect">
            <a:avLst/>
          </a:prstGeom>
          <a:solidFill>
            <a:srgbClr val="FF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800" dirty="0"/>
          </a:p>
        </p:txBody>
      </p:sp>
      <p:pic>
        <p:nvPicPr>
          <p:cNvPr id="9" name="Picture 8" descr="A picture containing text, clipart, seat, chair&#10;&#10;AI-generated content may be incorrect.">
            <a:extLst>
              <a:ext uri="{FF2B5EF4-FFF2-40B4-BE49-F238E27FC236}">
                <a16:creationId xmlns:a16="http://schemas.microsoft.com/office/drawing/2014/main" id="{ABD20D52-274B-68A8-835D-5158C30A0641}"/>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355330" y="63055"/>
            <a:ext cx="752094" cy="814769"/>
          </a:xfrm>
          <a:prstGeom prst="rect">
            <a:avLst/>
          </a:prstGeom>
        </p:spPr>
      </p:pic>
      <p:pic>
        <p:nvPicPr>
          <p:cNvPr id="10" name="Picture 9" descr="A picture containing clipart&#10;&#10;AI-generated content may be incorrect.">
            <a:extLst>
              <a:ext uri="{FF2B5EF4-FFF2-40B4-BE49-F238E27FC236}">
                <a16:creationId xmlns:a16="http://schemas.microsoft.com/office/drawing/2014/main" id="{D2EF188E-4A1A-2800-2A4B-8EF39EE93F5F}"/>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7433" y="20414"/>
            <a:ext cx="770454" cy="812865"/>
          </a:xfrm>
          <a:prstGeom prst="rect">
            <a:avLst/>
          </a:prstGeom>
        </p:spPr>
      </p:pic>
    </p:spTree>
    <p:extLst>
      <p:ext uri="{BB962C8B-B14F-4D97-AF65-F5344CB8AC3E}">
        <p14:creationId xmlns:p14="http://schemas.microsoft.com/office/powerpoint/2010/main" val="301089235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a:prstGeom prst="rect">
            <a:avLst/>
          </a:prstGeo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3887391" y="987426"/>
            <a:ext cx="462915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9841" y="2057400"/>
            <a:ext cx="2949178"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a:xfrm>
            <a:off x="628650" y="6356351"/>
            <a:ext cx="2057400" cy="365125"/>
          </a:xfrm>
          <a:prstGeom prst="rect">
            <a:avLst/>
          </a:prstGeom>
        </p:spPr>
        <p:txBody>
          <a:bodyPr/>
          <a:lstStyle/>
          <a:p>
            <a:fld id="{61E62F37-0522-4E5C-8FCB-63F0905FB072}" type="datetimeFigureOut">
              <a:rPr lang="en-US" smtClean="0"/>
              <a:t>2/16/2026</a:t>
            </a:fld>
            <a:endParaRPr lang="en-US" dirty="0"/>
          </a:p>
        </p:txBody>
      </p:sp>
      <p:sp>
        <p:nvSpPr>
          <p:cNvPr id="6" name="Footer Placeholder 5"/>
          <p:cNvSpPr>
            <a:spLocks noGrp="1"/>
          </p:cNvSpPr>
          <p:nvPr>
            <p:ph type="ftr" sz="quarter" idx="11"/>
          </p:nvPr>
        </p:nvSpPr>
        <p:spPr>
          <a:xfrm>
            <a:off x="3028950" y="6356351"/>
            <a:ext cx="3086100" cy="365125"/>
          </a:xfrm>
          <a:prstGeom prst="rect">
            <a:avLst/>
          </a:prstGeom>
        </p:spPr>
        <p:txBody>
          <a:bodyPr/>
          <a:lstStyle/>
          <a:p>
            <a:endParaRPr lang="en-US" dirty="0"/>
          </a:p>
        </p:txBody>
      </p:sp>
      <p:sp>
        <p:nvSpPr>
          <p:cNvPr id="7" name="Slide Number Placeholder 6"/>
          <p:cNvSpPr>
            <a:spLocks noGrp="1"/>
          </p:cNvSpPr>
          <p:nvPr>
            <p:ph type="sldNum" sz="quarter" idx="12"/>
          </p:nvPr>
        </p:nvSpPr>
        <p:spPr>
          <a:xfrm>
            <a:off x="6457950" y="6356351"/>
            <a:ext cx="2057400" cy="365125"/>
          </a:xfrm>
          <a:prstGeom prst="rect">
            <a:avLst/>
          </a:prstGeom>
        </p:spPr>
        <p:txBody>
          <a:bodyPr/>
          <a:lstStyle/>
          <a:p>
            <a:fld id="{5E59D7D9-68AF-4D44-9350-D871EEBD7D7A}" type="slidenum">
              <a:rPr lang="en-US" smtClean="0"/>
              <a:t>‹#›</a:t>
            </a:fld>
            <a:endParaRPr lang="en-US" dirty="0"/>
          </a:p>
        </p:txBody>
      </p:sp>
    </p:spTree>
    <p:extLst>
      <p:ext uri="{BB962C8B-B14F-4D97-AF65-F5344CB8AC3E}">
        <p14:creationId xmlns:p14="http://schemas.microsoft.com/office/powerpoint/2010/main" val="378279268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a:prstGeom prst="rect">
            <a:avLst/>
          </a:prstGeo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a:prstGeom prst="rect">
            <a:avLst/>
          </a:prstGeo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p>
        </p:txBody>
      </p:sp>
      <p:sp>
        <p:nvSpPr>
          <p:cNvPr id="4" name="Text Placeholder 3"/>
          <p:cNvSpPr>
            <a:spLocks noGrp="1"/>
          </p:cNvSpPr>
          <p:nvPr>
            <p:ph type="body" sz="half" idx="2"/>
          </p:nvPr>
        </p:nvSpPr>
        <p:spPr>
          <a:xfrm>
            <a:off x="629841" y="2057400"/>
            <a:ext cx="2949178"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a:xfrm>
            <a:off x="628650" y="6356351"/>
            <a:ext cx="2057400" cy="365125"/>
          </a:xfrm>
          <a:prstGeom prst="rect">
            <a:avLst/>
          </a:prstGeom>
        </p:spPr>
        <p:txBody>
          <a:bodyPr/>
          <a:lstStyle/>
          <a:p>
            <a:fld id="{61E62F37-0522-4E5C-8FCB-63F0905FB072}" type="datetimeFigureOut">
              <a:rPr lang="en-US" smtClean="0"/>
              <a:t>2/16/2026</a:t>
            </a:fld>
            <a:endParaRPr lang="en-US" dirty="0"/>
          </a:p>
        </p:txBody>
      </p:sp>
      <p:sp>
        <p:nvSpPr>
          <p:cNvPr id="6" name="Footer Placeholder 5"/>
          <p:cNvSpPr>
            <a:spLocks noGrp="1"/>
          </p:cNvSpPr>
          <p:nvPr>
            <p:ph type="ftr" sz="quarter" idx="11"/>
          </p:nvPr>
        </p:nvSpPr>
        <p:spPr>
          <a:xfrm>
            <a:off x="3028950" y="6356351"/>
            <a:ext cx="3086100" cy="365125"/>
          </a:xfrm>
          <a:prstGeom prst="rect">
            <a:avLst/>
          </a:prstGeom>
        </p:spPr>
        <p:txBody>
          <a:bodyPr/>
          <a:lstStyle/>
          <a:p>
            <a:endParaRPr lang="en-US" dirty="0"/>
          </a:p>
        </p:txBody>
      </p:sp>
      <p:sp>
        <p:nvSpPr>
          <p:cNvPr id="7" name="Slide Number Placeholder 6"/>
          <p:cNvSpPr>
            <a:spLocks noGrp="1"/>
          </p:cNvSpPr>
          <p:nvPr>
            <p:ph type="sldNum" sz="quarter" idx="12"/>
          </p:nvPr>
        </p:nvSpPr>
        <p:spPr>
          <a:xfrm>
            <a:off x="6457950" y="6356351"/>
            <a:ext cx="2057400" cy="365125"/>
          </a:xfrm>
          <a:prstGeom prst="rect">
            <a:avLst/>
          </a:prstGeom>
        </p:spPr>
        <p:txBody>
          <a:bodyPr/>
          <a:lstStyle/>
          <a:p>
            <a:fld id="{5E59D7D9-68AF-4D44-9350-D871EEBD7D7A}" type="slidenum">
              <a:rPr lang="en-US" smtClean="0"/>
              <a:t>‹#›</a:t>
            </a:fld>
            <a:endParaRPr lang="en-US" dirty="0"/>
          </a:p>
        </p:txBody>
      </p:sp>
    </p:spTree>
    <p:extLst>
      <p:ext uri="{BB962C8B-B14F-4D97-AF65-F5344CB8AC3E}">
        <p14:creationId xmlns:p14="http://schemas.microsoft.com/office/powerpoint/2010/main" val="356070613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628650" y="365126"/>
            <a:ext cx="7886700" cy="1325563"/>
          </a:xfrm>
          <a:prstGeom prst="rect">
            <a:avLst/>
          </a:prstGeom>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a:xfrm>
            <a:off x="628650" y="1825625"/>
            <a:ext cx="7886700" cy="4351338"/>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a:xfrm>
            <a:off x="628650" y="6356351"/>
            <a:ext cx="2057400" cy="365125"/>
          </a:xfrm>
          <a:prstGeom prst="rect">
            <a:avLst/>
          </a:prstGeom>
        </p:spPr>
        <p:txBody>
          <a:bodyPr/>
          <a:lstStyle/>
          <a:p>
            <a:fld id="{61E62F37-0522-4E5C-8FCB-63F0905FB072}" type="datetimeFigureOut">
              <a:rPr lang="en-US" smtClean="0"/>
              <a:t>2/16/2026</a:t>
            </a:fld>
            <a:endParaRPr lang="en-US" dirty="0"/>
          </a:p>
        </p:txBody>
      </p:sp>
      <p:sp>
        <p:nvSpPr>
          <p:cNvPr id="5" name="Footer Placeholder 4"/>
          <p:cNvSpPr>
            <a:spLocks noGrp="1"/>
          </p:cNvSpPr>
          <p:nvPr>
            <p:ph type="ftr" sz="quarter" idx="11"/>
          </p:nvPr>
        </p:nvSpPr>
        <p:spPr>
          <a:xfrm>
            <a:off x="3028950" y="6356351"/>
            <a:ext cx="3086100" cy="365125"/>
          </a:xfrm>
          <a:prstGeom prst="rect">
            <a:avLst/>
          </a:prstGeom>
        </p:spPr>
        <p:txBody>
          <a:bodyPr/>
          <a:lstStyle/>
          <a:p>
            <a:endParaRPr lang="en-US" dirty="0"/>
          </a:p>
        </p:txBody>
      </p:sp>
      <p:sp>
        <p:nvSpPr>
          <p:cNvPr id="6" name="Slide Number Placeholder 5"/>
          <p:cNvSpPr>
            <a:spLocks noGrp="1"/>
          </p:cNvSpPr>
          <p:nvPr>
            <p:ph type="sldNum" sz="quarter" idx="12"/>
          </p:nvPr>
        </p:nvSpPr>
        <p:spPr>
          <a:xfrm>
            <a:off x="6457950" y="6356351"/>
            <a:ext cx="2057400" cy="365125"/>
          </a:xfrm>
          <a:prstGeom prst="rect">
            <a:avLst/>
          </a:prstGeom>
        </p:spPr>
        <p:txBody>
          <a:bodyPr/>
          <a:lstStyle/>
          <a:p>
            <a:fld id="{5E59D7D9-68AF-4D44-9350-D871EEBD7D7A}" type="slidenum">
              <a:rPr lang="en-US" smtClean="0"/>
              <a:t>‹#›</a:t>
            </a:fld>
            <a:endParaRPr lang="en-US" dirty="0"/>
          </a:p>
        </p:txBody>
      </p:sp>
    </p:spTree>
    <p:extLst>
      <p:ext uri="{BB962C8B-B14F-4D97-AF65-F5344CB8AC3E}">
        <p14:creationId xmlns:p14="http://schemas.microsoft.com/office/powerpoint/2010/main" val="162316458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a:prstGeom prst="rect">
            <a:avLst/>
          </a:prstGeo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0" y="365125"/>
            <a:ext cx="5800725" cy="5811838"/>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a:xfrm>
            <a:off x="628650" y="6356351"/>
            <a:ext cx="2057400" cy="365125"/>
          </a:xfrm>
          <a:prstGeom prst="rect">
            <a:avLst/>
          </a:prstGeom>
        </p:spPr>
        <p:txBody>
          <a:bodyPr/>
          <a:lstStyle/>
          <a:p>
            <a:fld id="{61E62F37-0522-4E5C-8FCB-63F0905FB072}" type="datetimeFigureOut">
              <a:rPr lang="en-US" smtClean="0"/>
              <a:t>2/16/2026</a:t>
            </a:fld>
            <a:endParaRPr lang="en-US" dirty="0"/>
          </a:p>
        </p:txBody>
      </p:sp>
      <p:sp>
        <p:nvSpPr>
          <p:cNvPr id="5" name="Footer Placeholder 4"/>
          <p:cNvSpPr>
            <a:spLocks noGrp="1"/>
          </p:cNvSpPr>
          <p:nvPr>
            <p:ph type="ftr" sz="quarter" idx="11"/>
          </p:nvPr>
        </p:nvSpPr>
        <p:spPr>
          <a:xfrm>
            <a:off x="3028950" y="6356351"/>
            <a:ext cx="3086100" cy="365125"/>
          </a:xfrm>
          <a:prstGeom prst="rect">
            <a:avLst/>
          </a:prstGeom>
        </p:spPr>
        <p:txBody>
          <a:bodyPr/>
          <a:lstStyle/>
          <a:p>
            <a:endParaRPr lang="en-US" dirty="0"/>
          </a:p>
        </p:txBody>
      </p:sp>
      <p:sp>
        <p:nvSpPr>
          <p:cNvPr id="6" name="Slide Number Placeholder 5"/>
          <p:cNvSpPr>
            <a:spLocks noGrp="1"/>
          </p:cNvSpPr>
          <p:nvPr>
            <p:ph type="sldNum" sz="quarter" idx="12"/>
          </p:nvPr>
        </p:nvSpPr>
        <p:spPr>
          <a:xfrm>
            <a:off x="6457950" y="6356351"/>
            <a:ext cx="2057400" cy="365125"/>
          </a:xfrm>
          <a:prstGeom prst="rect">
            <a:avLst/>
          </a:prstGeom>
        </p:spPr>
        <p:txBody>
          <a:bodyPr/>
          <a:lstStyle/>
          <a:p>
            <a:fld id="{5E59D7D9-68AF-4D44-9350-D871EEBD7D7A}" type="slidenum">
              <a:rPr lang="en-US" smtClean="0"/>
              <a:t>‹#›</a:t>
            </a:fld>
            <a:endParaRPr lang="en-US" dirty="0"/>
          </a:p>
        </p:txBody>
      </p:sp>
    </p:spTree>
    <p:extLst>
      <p:ext uri="{BB962C8B-B14F-4D97-AF65-F5344CB8AC3E}">
        <p14:creationId xmlns:p14="http://schemas.microsoft.com/office/powerpoint/2010/main" val="70284431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28650" y="877824"/>
            <a:ext cx="7886700" cy="812865"/>
          </a:xfrm>
          <a:prstGeom prst="rect">
            <a:avLst/>
          </a:prstGeom>
        </p:spPr>
        <p:txBody>
          <a:bodyPr/>
          <a:lstStyle>
            <a:lvl1pPr algn="ctr">
              <a:defRPr sz="3300" b="0">
                <a:solidFill>
                  <a:schemeClr val="accent3"/>
                </a:solidFill>
                <a:latin typeface="Century Gothic" panose="020B0502020202020204" pitchFamily="34" charset="0"/>
              </a:defRPr>
            </a:lvl1pPr>
          </a:lstStyle>
          <a:p>
            <a:r>
              <a:rPr lang="en-US" dirty="0"/>
              <a:t>Click to edit Master title style</a:t>
            </a:r>
          </a:p>
        </p:txBody>
      </p:sp>
      <p:sp>
        <p:nvSpPr>
          <p:cNvPr id="3" name="Content Placeholder 2"/>
          <p:cNvSpPr>
            <a:spLocks noGrp="1"/>
          </p:cNvSpPr>
          <p:nvPr>
            <p:ph idx="1"/>
          </p:nvPr>
        </p:nvSpPr>
        <p:spPr>
          <a:xfrm>
            <a:off x="628650" y="2048255"/>
            <a:ext cx="7886700" cy="4128708"/>
          </a:xfrm>
          <a:prstGeom prst="rect">
            <a:avLst/>
          </a:prstGeom>
        </p:spPr>
        <p:txBody>
          <a:bodyPr/>
          <a:lstStyle>
            <a:lvl1pPr>
              <a:defRPr>
                <a:latin typeface="Century Gothic" panose="020B0502020202020204" pitchFamily="34" charset="0"/>
              </a:defRPr>
            </a:lvl1pPr>
            <a:lvl2pPr>
              <a:defRPr>
                <a:latin typeface="Century Gothic" panose="020B0502020202020204" pitchFamily="34" charset="0"/>
              </a:defRPr>
            </a:lvl2pPr>
            <a:lvl3pPr>
              <a:defRPr>
                <a:latin typeface="Century Gothic" panose="020B0502020202020204" pitchFamily="34" charset="0"/>
              </a:defRPr>
            </a:lvl3pPr>
            <a:lvl4pPr>
              <a:defRPr>
                <a:latin typeface="Century Gothic" panose="020B0502020202020204" pitchFamily="34" charset="0"/>
              </a:defRPr>
            </a:lvl4pPr>
            <a:lvl5pPr>
              <a:defRPr>
                <a:latin typeface="Century Gothic" panose="020B0502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Rectangle 6">
            <a:extLst>
              <a:ext uri="{FF2B5EF4-FFF2-40B4-BE49-F238E27FC236}">
                <a16:creationId xmlns:a16="http://schemas.microsoft.com/office/drawing/2014/main" id="{1B427C68-6BA5-547D-03FB-33B896352B78}"/>
              </a:ext>
            </a:extLst>
          </p:cNvPr>
          <p:cNvSpPr/>
          <p:nvPr userDrawn="1"/>
        </p:nvSpPr>
        <p:spPr>
          <a:xfrm>
            <a:off x="580644" y="1853184"/>
            <a:ext cx="7982712" cy="97536"/>
          </a:xfrm>
          <a:prstGeom prst="rect">
            <a:avLst/>
          </a:prstGeom>
          <a:solidFill>
            <a:srgbClr val="FF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800" dirty="0"/>
          </a:p>
        </p:txBody>
      </p:sp>
      <p:pic>
        <p:nvPicPr>
          <p:cNvPr id="9" name="Picture 8" descr="A picture containing text, clipart, seat, chair&#10;&#10;AI-generated content may be incorrect.">
            <a:extLst>
              <a:ext uri="{FF2B5EF4-FFF2-40B4-BE49-F238E27FC236}">
                <a16:creationId xmlns:a16="http://schemas.microsoft.com/office/drawing/2014/main" id="{5927FDF0-F0FA-62CB-7120-BD1160DA9E3D}"/>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355330" y="63055"/>
            <a:ext cx="752094" cy="814769"/>
          </a:xfrm>
          <a:prstGeom prst="rect">
            <a:avLst/>
          </a:prstGeom>
        </p:spPr>
      </p:pic>
      <p:pic>
        <p:nvPicPr>
          <p:cNvPr id="11" name="Picture 10" descr="A picture containing clipart&#10;&#10;AI-generated content may be incorrect.">
            <a:extLst>
              <a:ext uri="{FF2B5EF4-FFF2-40B4-BE49-F238E27FC236}">
                <a16:creationId xmlns:a16="http://schemas.microsoft.com/office/drawing/2014/main" id="{366ACDE3-95E8-692A-5BE9-F25B2211CAB3}"/>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7433" y="20414"/>
            <a:ext cx="770454" cy="812865"/>
          </a:xfrm>
          <a:prstGeom prst="rect">
            <a:avLst/>
          </a:prstGeom>
        </p:spPr>
      </p:pic>
    </p:spTree>
    <p:extLst>
      <p:ext uri="{BB962C8B-B14F-4D97-AF65-F5344CB8AC3E}">
        <p14:creationId xmlns:p14="http://schemas.microsoft.com/office/powerpoint/2010/main" val="112000256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a:prstGeom prst="rect">
            <a:avLst/>
          </a:prstGeo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143000" y="3602038"/>
            <a:ext cx="6858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a:xfrm>
            <a:off x="628650" y="6356351"/>
            <a:ext cx="2057400" cy="365125"/>
          </a:xfrm>
          <a:prstGeom prst="rect">
            <a:avLst/>
          </a:prstGeom>
        </p:spPr>
        <p:txBody>
          <a:bodyPr/>
          <a:lstStyle/>
          <a:p>
            <a:fld id="{61E62F37-0522-4E5C-8FCB-63F0905FB072}" type="datetimeFigureOut">
              <a:rPr lang="en-US" smtClean="0"/>
              <a:t>2/16/2026</a:t>
            </a:fld>
            <a:endParaRPr lang="en-US" dirty="0"/>
          </a:p>
        </p:txBody>
      </p:sp>
      <p:sp>
        <p:nvSpPr>
          <p:cNvPr id="5" name="Footer Placeholder 4"/>
          <p:cNvSpPr>
            <a:spLocks noGrp="1"/>
          </p:cNvSpPr>
          <p:nvPr>
            <p:ph type="ftr" sz="quarter" idx="11"/>
          </p:nvPr>
        </p:nvSpPr>
        <p:spPr>
          <a:xfrm>
            <a:off x="3028950" y="6356351"/>
            <a:ext cx="3086100" cy="365125"/>
          </a:xfrm>
          <a:prstGeom prst="rect">
            <a:avLst/>
          </a:prstGeom>
        </p:spPr>
        <p:txBody>
          <a:bodyPr/>
          <a:lstStyle/>
          <a:p>
            <a:endParaRPr lang="en-US" dirty="0"/>
          </a:p>
        </p:txBody>
      </p:sp>
      <p:sp>
        <p:nvSpPr>
          <p:cNvPr id="6" name="Slide Number Placeholder 5"/>
          <p:cNvSpPr>
            <a:spLocks noGrp="1"/>
          </p:cNvSpPr>
          <p:nvPr>
            <p:ph type="sldNum" sz="quarter" idx="12"/>
          </p:nvPr>
        </p:nvSpPr>
        <p:spPr>
          <a:xfrm>
            <a:off x="6457950" y="6356351"/>
            <a:ext cx="2057400" cy="365125"/>
          </a:xfrm>
          <a:prstGeom prst="rect">
            <a:avLst/>
          </a:prstGeom>
        </p:spPr>
        <p:txBody>
          <a:bodyPr/>
          <a:lstStyle/>
          <a:p>
            <a:fld id="{5E59D7D9-68AF-4D44-9350-D871EEBD7D7A}" type="slidenum">
              <a:rPr lang="en-US" smtClean="0"/>
              <a:t>‹#›</a:t>
            </a:fld>
            <a:endParaRPr lang="en-US" dirty="0"/>
          </a:p>
        </p:txBody>
      </p:sp>
    </p:spTree>
    <p:extLst>
      <p:ext uri="{BB962C8B-B14F-4D97-AF65-F5344CB8AC3E}">
        <p14:creationId xmlns:p14="http://schemas.microsoft.com/office/powerpoint/2010/main" val="243971651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28650" y="365126"/>
            <a:ext cx="7886700" cy="1325563"/>
          </a:xfrm>
          <a:prstGeom prst="rect">
            <a:avLst/>
          </a:prstGeom>
        </p:spPr>
        <p:txBody>
          <a:bodyPr/>
          <a:lstStyle/>
          <a:p>
            <a:r>
              <a:rPr lang="en-US"/>
              <a:t>Click to edit Master title style</a:t>
            </a:r>
            <a:endParaRPr lang="en-US" dirty="0"/>
          </a:p>
        </p:txBody>
      </p:sp>
      <p:sp>
        <p:nvSpPr>
          <p:cNvPr id="3" name="Content Placeholder 2"/>
          <p:cNvSpPr>
            <a:spLocks noGrp="1"/>
          </p:cNvSpPr>
          <p:nvPr>
            <p:ph idx="1"/>
          </p:nvPr>
        </p:nvSpPr>
        <p:spPr>
          <a:xfrm>
            <a:off x="628650" y="1825625"/>
            <a:ext cx="7886700" cy="435133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a:xfrm>
            <a:off x="628650" y="6356351"/>
            <a:ext cx="2057400" cy="365125"/>
          </a:xfrm>
          <a:prstGeom prst="rect">
            <a:avLst/>
          </a:prstGeom>
        </p:spPr>
        <p:txBody>
          <a:bodyPr/>
          <a:lstStyle/>
          <a:p>
            <a:fld id="{61E62F37-0522-4E5C-8FCB-63F0905FB072}" type="datetimeFigureOut">
              <a:rPr lang="en-US" smtClean="0"/>
              <a:t>2/16/2026</a:t>
            </a:fld>
            <a:endParaRPr lang="en-US" dirty="0"/>
          </a:p>
        </p:txBody>
      </p:sp>
      <p:sp>
        <p:nvSpPr>
          <p:cNvPr id="5" name="Footer Placeholder 4"/>
          <p:cNvSpPr>
            <a:spLocks noGrp="1"/>
          </p:cNvSpPr>
          <p:nvPr>
            <p:ph type="ftr" sz="quarter" idx="11"/>
          </p:nvPr>
        </p:nvSpPr>
        <p:spPr>
          <a:xfrm>
            <a:off x="3028950" y="6356351"/>
            <a:ext cx="3086100" cy="365125"/>
          </a:xfrm>
          <a:prstGeom prst="rect">
            <a:avLst/>
          </a:prstGeom>
        </p:spPr>
        <p:txBody>
          <a:bodyPr/>
          <a:lstStyle/>
          <a:p>
            <a:endParaRPr lang="en-US" dirty="0"/>
          </a:p>
        </p:txBody>
      </p:sp>
      <p:sp>
        <p:nvSpPr>
          <p:cNvPr id="6" name="Slide Number Placeholder 5"/>
          <p:cNvSpPr>
            <a:spLocks noGrp="1"/>
          </p:cNvSpPr>
          <p:nvPr>
            <p:ph type="sldNum" sz="quarter" idx="12"/>
          </p:nvPr>
        </p:nvSpPr>
        <p:spPr>
          <a:xfrm>
            <a:off x="6457950" y="6356351"/>
            <a:ext cx="2057400" cy="365125"/>
          </a:xfrm>
          <a:prstGeom prst="rect">
            <a:avLst/>
          </a:prstGeom>
        </p:spPr>
        <p:txBody>
          <a:bodyPr/>
          <a:lstStyle/>
          <a:p>
            <a:fld id="{5E59D7D9-68AF-4D44-9350-D871EEBD7D7A}" type="slidenum">
              <a:rPr lang="en-US" smtClean="0"/>
              <a:t>‹#›</a:t>
            </a:fld>
            <a:endParaRPr lang="en-US" dirty="0"/>
          </a:p>
        </p:txBody>
      </p:sp>
    </p:spTree>
    <p:extLst>
      <p:ext uri="{BB962C8B-B14F-4D97-AF65-F5344CB8AC3E}">
        <p14:creationId xmlns:p14="http://schemas.microsoft.com/office/powerpoint/2010/main" val="193043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a:prstGeom prst="rect">
            <a:avLst/>
          </a:prstGeo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623888" y="4589464"/>
            <a:ext cx="7886700" cy="1500187"/>
          </a:xfrm>
          <a:prstGeom prst="rect">
            <a:avLst/>
          </a:prstGeo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p:cNvSpPr>
            <a:spLocks noGrp="1"/>
          </p:cNvSpPr>
          <p:nvPr>
            <p:ph type="dt" sz="half" idx="10"/>
          </p:nvPr>
        </p:nvSpPr>
        <p:spPr>
          <a:xfrm>
            <a:off x="628650" y="6356351"/>
            <a:ext cx="2057400" cy="365125"/>
          </a:xfrm>
          <a:prstGeom prst="rect">
            <a:avLst/>
          </a:prstGeom>
        </p:spPr>
        <p:txBody>
          <a:bodyPr/>
          <a:lstStyle/>
          <a:p>
            <a:fld id="{61E62F37-0522-4E5C-8FCB-63F0905FB072}" type="datetimeFigureOut">
              <a:rPr lang="en-US" smtClean="0"/>
              <a:t>2/16/2026</a:t>
            </a:fld>
            <a:endParaRPr lang="en-US" dirty="0"/>
          </a:p>
        </p:txBody>
      </p:sp>
      <p:sp>
        <p:nvSpPr>
          <p:cNvPr id="5" name="Footer Placeholder 4"/>
          <p:cNvSpPr>
            <a:spLocks noGrp="1"/>
          </p:cNvSpPr>
          <p:nvPr>
            <p:ph type="ftr" sz="quarter" idx="11"/>
          </p:nvPr>
        </p:nvSpPr>
        <p:spPr>
          <a:xfrm>
            <a:off x="3028950" y="6356351"/>
            <a:ext cx="3086100" cy="365125"/>
          </a:xfrm>
          <a:prstGeom prst="rect">
            <a:avLst/>
          </a:prstGeom>
        </p:spPr>
        <p:txBody>
          <a:bodyPr/>
          <a:lstStyle/>
          <a:p>
            <a:endParaRPr lang="en-US" dirty="0"/>
          </a:p>
        </p:txBody>
      </p:sp>
      <p:sp>
        <p:nvSpPr>
          <p:cNvPr id="6" name="Slide Number Placeholder 5"/>
          <p:cNvSpPr>
            <a:spLocks noGrp="1"/>
          </p:cNvSpPr>
          <p:nvPr>
            <p:ph type="sldNum" sz="quarter" idx="12"/>
          </p:nvPr>
        </p:nvSpPr>
        <p:spPr>
          <a:xfrm>
            <a:off x="6457950" y="6356351"/>
            <a:ext cx="2057400" cy="365125"/>
          </a:xfrm>
          <a:prstGeom prst="rect">
            <a:avLst/>
          </a:prstGeom>
        </p:spPr>
        <p:txBody>
          <a:bodyPr/>
          <a:lstStyle/>
          <a:p>
            <a:fld id="{5E59D7D9-68AF-4D44-9350-D871EEBD7D7A}" type="slidenum">
              <a:rPr lang="en-US" smtClean="0"/>
              <a:t>‹#›</a:t>
            </a:fld>
            <a:endParaRPr lang="en-US" dirty="0"/>
          </a:p>
        </p:txBody>
      </p:sp>
    </p:spTree>
    <p:extLst>
      <p:ext uri="{BB962C8B-B14F-4D97-AF65-F5344CB8AC3E}">
        <p14:creationId xmlns:p14="http://schemas.microsoft.com/office/powerpoint/2010/main" val="17686155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628650" y="365126"/>
            <a:ext cx="7886700" cy="1325563"/>
          </a:xfrm>
          <a:prstGeom prst="rect">
            <a:avLst/>
          </a:prstGeom>
        </p:spPr>
        <p:txBody>
          <a:bodyPr/>
          <a:lstStyle/>
          <a:p>
            <a:r>
              <a:rPr lang="en-US"/>
              <a:t>Click to edit Master title style</a:t>
            </a:r>
            <a:endParaRPr lang="en-US" dirty="0"/>
          </a:p>
        </p:txBody>
      </p:sp>
      <p:sp>
        <p:nvSpPr>
          <p:cNvPr id="3" name="Content Placeholder 2"/>
          <p:cNvSpPr>
            <a:spLocks noGrp="1"/>
          </p:cNvSpPr>
          <p:nvPr>
            <p:ph sz="half" idx="1"/>
          </p:nvPr>
        </p:nvSpPr>
        <p:spPr>
          <a:xfrm>
            <a:off x="628650" y="1825625"/>
            <a:ext cx="3886200" cy="435133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825625"/>
            <a:ext cx="3886200" cy="435133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a:xfrm>
            <a:off x="628650" y="6356351"/>
            <a:ext cx="2057400" cy="365125"/>
          </a:xfrm>
          <a:prstGeom prst="rect">
            <a:avLst/>
          </a:prstGeom>
        </p:spPr>
        <p:txBody>
          <a:bodyPr/>
          <a:lstStyle/>
          <a:p>
            <a:fld id="{61E62F37-0522-4E5C-8FCB-63F0905FB072}" type="datetimeFigureOut">
              <a:rPr lang="en-US" smtClean="0"/>
              <a:t>2/16/2026</a:t>
            </a:fld>
            <a:endParaRPr lang="en-US" dirty="0"/>
          </a:p>
        </p:txBody>
      </p:sp>
      <p:sp>
        <p:nvSpPr>
          <p:cNvPr id="6" name="Footer Placeholder 5"/>
          <p:cNvSpPr>
            <a:spLocks noGrp="1"/>
          </p:cNvSpPr>
          <p:nvPr>
            <p:ph type="ftr" sz="quarter" idx="11"/>
          </p:nvPr>
        </p:nvSpPr>
        <p:spPr>
          <a:xfrm>
            <a:off x="3028950" y="6356351"/>
            <a:ext cx="3086100" cy="365125"/>
          </a:xfrm>
          <a:prstGeom prst="rect">
            <a:avLst/>
          </a:prstGeom>
        </p:spPr>
        <p:txBody>
          <a:bodyPr/>
          <a:lstStyle/>
          <a:p>
            <a:endParaRPr lang="en-US" dirty="0"/>
          </a:p>
        </p:txBody>
      </p:sp>
      <p:sp>
        <p:nvSpPr>
          <p:cNvPr id="7" name="Slide Number Placeholder 6"/>
          <p:cNvSpPr>
            <a:spLocks noGrp="1"/>
          </p:cNvSpPr>
          <p:nvPr>
            <p:ph type="sldNum" sz="quarter" idx="12"/>
          </p:nvPr>
        </p:nvSpPr>
        <p:spPr>
          <a:xfrm>
            <a:off x="6457950" y="6356351"/>
            <a:ext cx="2057400" cy="365125"/>
          </a:xfrm>
          <a:prstGeom prst="rect">
            <a:avLst/>
          </a:prstGeom>
        </p:spPr>
        <p:txBody>
          <a:bodyPr/>
          <a:lstStyle/>
          <a:p>
            <a:fld id="{5E59D7D9-68AF-4D44-9350-D871EEBD7D7A}" type="slidenum">
              <a:rPr lang="en-US" smtClean="0"/>
              <a:t>‹#›</a:t>
            </a:fld>
            <a:endParaRPr lang="en-US" dirty="0"/>
          </a:p>
        </p:txBody>
      </p:sp>
    </p:spTree>
    <p:extLst>
      <p:ext uri="{BB962C8B-B14F-4D97-AF65-F5344CB8AC3E}">
        <p14:creationId xmlns:p14="http://schemas.microsoft.com/office/powerpoint/2010/main" val="324760077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a:prstGeom prst="rect">
            <a:avLst/>
          </a:prstGeom>
        </p:spPr>
        <p:txBody>
          <a:bodyPr/>
          <a:lstStyle/>
          <a:p>
            <a:r>
              <a:rPr lang="en-US"/>
              <a:t>Click to edit Master title style</a:t>
            </a:r>
            <a:endParaRPr lang="en-US" dirty="0"/>
          </a:p>
        </p:txBody>
      </p:sp>
      <p:sp>
        <p:nvSpPr>
          <p:cNvPr id="3" name="Text Placeholder 2"/>
          <p:cNvSpPr>
            <a:spLocks noGrp="1"/>
          </p:cNvSpPr>
          <p:nvPr>
            <p:ph type="body" idx="1"/>
          </p:nvPr>
        </p:nvSpPr>
        <p:spPr>
          <a:xfrm>
            <a:off x="629842" y="1681163"/>
            <a:ext cx="3868340"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29842" y="2505075"/>
            <a:ext cx="3868340" cy="368458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29150" y="1681163"/>
            <a:ext cx="3887391"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0" y="2505075"/>
            <a:ext cx="3887391" cy="368458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a:xfrm>
            <a:off x="628650" y="6356351"/>
            <a:ext cx="2057400" cy="365125"/>
          </a:xfrm>
          <a:prstGeom prst="rect">
            <a:avLst/>
          </a:prstGeom>
        </p:spPr>
        <p:txBody>
          <a:bodyPr/>
          <a:lstStyle/>
          <a:p>
            <a:fld id="{61E62F37-0522-4E5C-8FCB-63F0905FB072}" type="datetimeFigureOut">
              <a:rPr lang="en-US" smtClean="0"/>
              <a:t>2/16/2026</a:t>
            </a:fld>
            <a:endParaRPr lang="en-US" dirty="0"/>
          </a:p>
        </p:txBody>
      </p:sp>
      <p:sp>
        <p:nvSpPr>
          <p:cNvPr id="8" name="Footer Placeholder 7"/>
          <p:cNvSpPr>
            <a:spLocks noGrp="1"/>
          </p:cNvSpPr>
          <p:nvPr>
            <p:ph type="ftr" sz="quarter" idx="11"/>
          </p:nvPr>
        </p:nvSpPr>
        <p:spPr>
          <a:xfrm>
            <a:off x="3028950" y="6356351"/>
            <a:ext cx="3086100" cy="365125"/>
          </a:xfrm>
          <a:prstGeom prst="rect">
            <a:avLst/>
          </a:prstGeom>
        </p:spPr>
        <p:txBody>
          <a:bodyPr/>
          <a:lstStyle/>
          <a:p>
            <a:endParaRPr lang="en-US" dirty="0"/>
          </a:p>
        </p:txBody>
      </p:sp>
      <p:sp>
        <p:nvSpPr>
          <p:cNvPr id="9" name="Slide Number Placeholder 8"/>
          <p:cNvSpPr>
            <a:spLocks noGrp="1"/>
          </p:cNvSpPr>
          <p:nvPr>
            <p:ph type="sldNum" sz="quarter" idx="12"/>
          </p:nvPr>
        </p:nvSpPr>
        <p:spPr>
          <a:xfrm>
            <a:off x="6457950" y="6356351"/>
            <a:ext cx="2057400" cy="365125"/>
          </a:xfrm>
          <a:prstGeom prst="rect">
            <a:avLst/>
          </a:prstGeom>
        </p:spPr>
        <p:txBody>
          <a:bodyPr/>
          <a:lstStyle/>
          <a:p>
            <a:fld id="{5E59D7D9-68AF-4D44-9350-D871EEBD7D7A}" type="slidenum">
              <a:rPr lang="en-US" smtClean="0"/>
              <a:t>‹#›</a:t>
            </a:fld>
            <a:endParaRPr lang="en-US" dirty="0"/>
          </a:p>
        </p:txBody>
      </p:sp>
    </p:spTree>
    <p:extLst>
      <p:ext uri="{BB962C8B-B14F-4D97-AF65-F5344CB8AC3E}">
        <p14:creationId xmlns:p14="http://schemas.microsoft.com/office/powerpoint/2010/main" val="32733627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28650" y="365126"/>
            <a:ext cx="7886700" cy="1325563"/>
          </a:xfrm>
          <a:prstGeom prst="rect">
            <a:avLst/>
          </a:prstGeom>
        </p:spPr>
        <p:txBody>
          <a:bodyPr/>
          <a:lstStyle/>
          <a:p>
            <a:r>
              <a:rPr lang="en-US"/>
              <a:t>Click to edit Master title style</a:t>
            </a:r>
            <a:endParaRPr lang="en-US" dirty="0"/>
          </a:p>
        </p:txBody>
      </p:sp>
      <p:sp>
        <p:nvSpPr>
          <p:cNvPr id="3" name="Date Placeholder 2"/>
          <p:cNvSpPr>
            <a:spLocks noGrp="1"/>
          </p:cNvSpPr>
          <p:nvPr>
            <p:ph type="dt" sz="half" idx="10"/>
          </p:nvPr>
        </p:nvSpPr>
        <p:spPr>
          <a:xfrm>
            <a:off x="628650" y="6356351"/>
            <a:ext cx="2057400" cy="365125"/>
          </a:xfrm>
          <a:prstGeom prst="rect">
            <a:avLst/>
          </a:prstGeom>
        </p:spPr>
        <p:txBody>
          <a:bodyPr/>
          <a:lstStyle/>
          <a:p>
            <a:fld id="{61E62F37-0522-4E5C-8FCB-63F0905FB072}" type="datetimeFigureOut">
              <a:rPr lang="en-US" smtClean="0"/>
              <a:t>2/16/2026</a:t>
            </a:fld>
            <a:endParaRPr lang="en-US" dirty="0"/>
          </a:p>
        </p:txBody>
      </p:sp>
      <p:sp>
        <p:nvSpPr>
          <p:cNvPr id="4" name="Footer Placeholder 3"/>
          <p:cNvSpPr>
            <a:spLocks noGrp="1"/>
          </p:cNvSpPr>
          <p:nvPr>
            <p:ph type="ftr" sz="quarter" idx="11"/>
          </p:nvPr>
        </p:nvSpPr>
        <p:spPr>
          <a:xfrm>
            <a:off x="3028950" y="6356351"/>
            <a:ext cx="3086100" cy="365125"/>
          </a:xfrm>
          <a:prstGeom prst="rect">
            <a:avLst/>
          </a:prstGeom>
        </p:spPr>
        <p:txBody>
          <a:bodyPr/>
          <a:lstStyle/>
          <a:p>
            <a:endParaRPr lang="en-US" dirty="0"/>
          </a:p>
        </p:txBody>
      </p:sp>
      <p:sp>
        <p:nvSpPr>
          <p:cNvPr id="5" name="Slide Number Placeholder 4"/>
          <p:cNvSpPr>
            <a:spLocks noGrp="1"/>
          </p:cNvSpPr>
          <p:nvPr>
            <p:ph type="sldNum" sz="quarter" idx="12"/>
          </p:nvPr>
        </p:nvSpPr>
        <p:spPr>
          <a:xfrm>
            <a:off x="6457950" y="6356351"/>
            <a:ext cx="2057400" cy="365125"/>
          </a:xfrm>
          <a:prstGeom prst="rect">
            <a:avLst/>
          </a:prstGeom>
        </p:spPr>
        <p:txBody>
          <a:bodyPr/>
          <a:lstStyle/>
          <a:p>
            <a:fld id="{5E59D7D9-68AF-4D44-9350-D871EEBD7D7A}" type="slidenum">
              <a:rPr lang="en-US" smtClean="0"/>
              <a:t>‹#›</a:t>
            </a:fld>
            <a:endParaRPr lang="en-US" dirty="0"/>
          </a:p>
        </p:txBody>
      </p:sp>
    </p:spTree>
    <p:extLst>
      <p:ext uri="{BB962C8B-B14F-4D97-AF65-F5344CB8AC3E}">
        <p14:creationId xmlns:p14="http://schemas.microsoft.com/office/powerpoint/2010/main" val="280938468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628650" y="6356351"/>
            <a:ext cx="2057400" cy="365125"/>
          </a:xfrm>
          <a:prstGeom prst="rect">
            <a:avLst/>
          </a:prstGeom>
        </p:spPr>
        <p:txBody>
          <a:bodyPr/>
          <a:lstStyle/>
          <a:p>
            <a:fld id="{61E62F37-0522-4E5C-8FCB-63F0905FB072}" type="datetimeFigureOut">
              <a:rPr lang="en-US" smtClean="0"/>
              <a:t>2/16/2026</a:t>
            </a:fld>
            <a:endParaRPr lang="en-US" dirty="0"/>
          </a:p>
        </p:txBody>
      </p:sp>
      <p:sp>
        <p:nvSpPr>
          <p:cNvPr id="3" name="Footer Placeholder 2"/>
          <p:cNvSpPr>
            <a:spLocks noGrp="1"/>
          </p:cNvSpPr>
          <p:nvPr>
            <p:ph type="ftr" sz="quarter" idx="11"/>
          </p:nvPr>
        </p:nvSpPr>
        <p:spPr>
          <a:xfrm>
            <a:off x="3028950" y="6356351"/>
            <a:ext cx="3086100" cy="365125"/>
          </a:xfrm>
          <a:prstGeom prst="rect">
            <a:avLst/>
          </a:prstGeom>
        </p:spPr>
        <p:txBody>
          <a:bodyPr/>
          <a:lstStyle/>
          <a:p>
            <a:endParaRPr lang="en-US" dirty="0"/>
          </a:p>
        </p:txBody>
      </p:sp>
      <p:sp>
        <p:nvSpPr>
          <p:cNvPr id="4" name="Slide Number Placeholder 3"/>
          <p:cNvSpPr>
            <a:spLocks noGrp="1"/>
          </p:cNvSpPr>
          <p:nvPr>
            <p:ph type="sldNum" sz="quarter" idx="12"/>
          </p:nvPr>
        </p:nvSpPr>
        <p:spPr>
          <a:xfrm>
            <a:off x="6457950" y="6356351"/>
            <a:ext cx="2057400" cy="365125"/>
          </a:xfrm>
          <a:prstGeom prst="rect">
            <a:avLst/>
          </a:prstGeom>
        </p:spPr>
        <p:txBody>
          <a:bodyPr/>
          <a:lstStyle/>
          <a:p>
            <a:fld id="{5E59D7D9-68AF-4D44-9350-D871EEBD7D7A}" type="slidenum">
              <a:rPr lang="en-US" smtClean="0"/>
              <a:t>‹#›</a:t>
            </a:fld>
            <a:endParaRPr lang="en-US" dirty="0"/>
          </a:p>
        </p:txBody>
      </p:sp>
    </p:spTree>
    <p:extLst>
      <p:ext uri="{BB962C8B-B14F-4D97-AF65-F5344CB8AC3E}">
        <p14:creationId xmlns:p14="http://schemas.microsoft.com/office/powerpoint/2010/main" val="2651120595"/>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0.xml"/><Relationship Id="rId13" Type="http://schemas.openxmlformats.org/officeDocument/2006/relationships/image" Target="../media/image1.jpg"/><Relationship Id="rId3" Type="http://schemas.openxmlformats.org/officeDocument/2006/relationships/slideLayout" Target="../slideLayouts/slideLayout5.xml"/><Relationship Id="rId7" Type="http://schemas.openxmlformats.org/officeDocument/2006/relationships/slideLayout" Target="../slideLayouts/slideLayout9.xml"/><Relationship Id="rId12" Type="http://schemas.openxmlformats.org/officeDocument/2006/relationships/theme" Target="../theme/theme2.xml"/><Relationship Id="rId2" Type="http://schemas.openxmlformats.org/officeDocument/2006/relationships/slideLayout" Target="../slideLayouts/slideLayout4.xml"/><Relationship Id="rId1" Type="http://schemas.openxmlformats.org/officeDocument/2006/relationships/slideLayout" Target="../slideLayouts/slideLayout3.xml"/><Relationship Id="rId6" Type="http://schemas.openxmlformats.org/officeDocument/2006/relationships/slideLayout" Target="../slideLayouts/slideLayout8.xml"/><Relationship Id="rId11" Type="http://schemas.openxmlformats.org/officeDocument/2006/relationships/slideLayout" Target="../slideLayouts/slideLayout13.xml"/><Relationship Id="rId5" Type="http://schemas.openxmlformats.org/officeDocument/2006/relationships/slideLayout" Target="../slideLayouts/slideLayout7.xml"/><Relationship Id="rId10" Type="http://schemas.openxmlformats.org/officeDocument/2006/relationships/slideLayout" Target="../slideLayouts/slideLayout12.xml"/><Relationship Id="rId4" Type="http://schemas.openxmlformats.org/officeDocument/2006/relationships/slideLayout" Target="../slideLayouts/slideLayout6.xml"/><Relationship Id="rId9" Type="http://schemas.openxmlformats.org/officeDocument/2006/relationships/slideLayout" Target="../slideLayouts/slideLayout11.xml"/><Relationship Id="rId14" Type="http://schemas.openxmlformats.org/officeDocument/2006/relationships/image" Target="../media/image2.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4120909353"/>
      </p:ext>
    </p:extLst>
  </p:cSld>
  <p:clrMap bg1="lt1" tx1="dk1" bg2="lt2" tx2="dk2" accent1="accent1" accent2="accent2" accent3="accent3" accent4="accent4" accent5="accent5" accent6="accent6" hlink="hlink" folHlink="folHlink"/>
  <p:sldLayoutIdLst>
    <p:sldLayoutId id="2147483661" r:id="rId1"/>
    <p:sldLayoutId id="2147483662"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E764727B-1516-759D-9305-BC828B05F7EA}"/>
              </a:ext>
            </a:extLst>
          </p:cNvPr>
          <p:cNvSpPr/>
          <p:nvPr userDrawn="1"/>
        </p:nvSpPr>
        <p:spPr>
          <a:xfrm>
            <a:off x="502024" y="1685365"/>
            <a:ext cx="8062258" cy="65741"/>
          </a:xfrm>
          <a:prstGeom prst="rect">
            <a:avLst/>
          </a:prstGeom>
          <a:solidFill>
            <a:srgbClr val="FF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9" name="Picture 8" descr="A picture containing text, clipart, seat, chair&#10;&#10;AI-generated content may be incorrect.">
            <a:extLst>
              <a:ext uri="{FF2B5EF4-FFF2-40B4-BE49-F238E27FC236}">
                <a16:creationId xmlns:a16="http://schemas.microsoft.com/office/drawing/2014/main" id="{2EEF46F9-385D-A09E-1324-92C54B3F0B38}"/>
              </a:ext>
            </a:extLst>
          </p:cNvPr>
          <p:cNvPicPr>
            <a:picLocks noChangeAspect="1"/>
          </p:cNvPicPr>
          <p:nvPr userDrawn="1"/>
        </p:nvPicPr>
        <p:blipFill>
          <a:blip r:embed="rId13">
            <a:extLst>
              <a:ext uri="{28A0092B-C50C-407E-A947-70E740481C1C}">
                <a14:useLocalDpi xmlns:a14="http://schemas.microsoft.com/office/drawing/2010/main" val="0"/>
              </a:ext>
            </a:extLst>
          </a:blip>
          <a:stretch>
            <a:fillRect/>
          </a:stretch>
        </p:blipFill>
        <p:spPr>
          <a:xfrm>
            <a:off x="8373034" y="68824"/>
            <a:ext cx="711199" cy="770466"/>
          </a:xfrm>
          <a:prstGeom prst="rect">
            <a:avLst/>
          </a:prstGeom>
        </p:spPr>
      </p:pic>
      <p:pic>
        <p:nvPicPr>
          <p:cNvPr id="11" name="Picture 10" descr="A picture containing clipart&#10;&#10;AI-generated content may be incorrect.">
            <a:extLst>
              <a:ext uri="{FF2B5EF4-FFF2-40B4-BE49-F238E27FC236}">
                <a16:creationId xmlns:a16="http://schemas.microsoft.com/office/drawing/2014/main" id="{632E0F76-D8C2-41AA-6913-34F0754030D9}"/>
              </a:ext>
            </a:extLst>
          </p:cNvPr>
          <p:cNvPicPr>
            <a:picLocks noChangeAspect="1"/>
          </p:cNvPicPr>
          <p:nvPr userDrawn="1"/>
        </p:nvPicPr>
        <p:blipFill>
          <a:blip r:embed="rId14">
            <a:extLst>
              <a:ext uri="{28A0092B-C50C-407E-A947-70E740481C1C}">
                <a14:useLocalDpi xmlns:a14="http://schemas.microsoft.com/office/drawing/2010/main" val="0"/>
              </a:ext>
            </a:extLst>
          </a:blip>
          <a:stretch>
            <a:fillRect/>
          </a:stretch>
        </p:blipFill>
        <p:spPr>
          <a:xfrm>
            <a:off x="59767" y="79283"/>
            <a:ext cx="720355" cy="760007"/>
          </a:xfrm>
          <a:prstGeom prst="rect">
            <a:avLst/>
          </a:prstGeom>
        </p:spPr>
      </p:pic>
    </p:spTree>
    <p:extLst>
      <p:ext uri="{BB962C8B-B14F-4D97-AF65-F5344CB8AC3E}">
        <p14:creationId xmlns:p14="http://schemas.microsoft.com/office/powerpoint/2010/main" val="2299471222"/>
      </p:ext>
    </p:extLst>
  </p:cSld>
  <p:clrMap bg1="lt1" tx1="dk1" bg2="lt2" tx2="dk2" accent1="accent1" accent2="accent2" accent3="accent3" accent4="accent4" accent5="accent5" accent6="accent6" hlink="hlink" folHlink="folHlink"/>
  <p:sldLayoutIdLst>
    <p:sldLayoutId id="2147483676" r:id="rId1"/>
    <p:sldLayoutId id="2147483677" r:id="rId2"/>
    <p:sldLayoutId id="2147483678" r:id="rId3"/>
    <p:sldLayoutId id="2147483679" r:id="rId4"/>
    <p:sldLayoutId id="2147483680" r:id="rId5"/>
    <p:sldLayoutId id="2147483681" r:id="rId6"/>
    <p:sldLayoutId id="2147483682" r:id="rId7"/>
    <p:sldLayoutId id="2147483683" r:id="rId8"/>
    <p:sldLayoutId id="2147483684" r:id="rId9"/>
    <p:sldLayoutId id="2147483685" r:id="rId10"/>
    <p:sldLayoutId id="2147483686"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4.xml"/><Relationship Id="rId5" Type="http://schemas.openxmlformats.org/officeDocument/2006/relationships/image" Target="../media/image8.png"/><Relationship Id="rId4" Type="http://schemas.openxmlformats.org/officeDocument/2006/relationships/image" Target="../media/image7.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0AA206-8A11-16EB-BC06-F6473A525EE1}"/>
              </a:ext>
            </a:extLst>
          </p:cNvPr>
          <p:cNvSpPr>
            <a:spLocks noGrp="1"/>
          </p:cNvSpPr>
          <p:nvPr>
            <p:ph type="ctrTitle"/>
          </p:nvPr>
        </p:nvSpPr>
        <p:spPr/>
        <p:txBody>
          <a:bodyPr>
            <a:normAutofit/>
          </a:bodyPr>
          <a:lstStyle/>
          <a:p>
            <a:r>
              <a:rPr lang="en-US" sz="5300" dirty="0"/>
              <a:t>Module 4</a:t>
            </a:r>
          </a:p>
        </p:txBody>
      </p:sp>
      <p:sp>
        <p:nvSpPr>
          <p:cNvPr id="3" name="Subtitle 2">
            <a:extLst>
              <a:ext uri="{FF2B5EF4-FFF2-40B4-BE49-F238E27FC236}">
                <a16:creationId xmlns:a16="http://schemas.microsoft.com/office/drawing/2014/main" id="{8ADBE2D5-3A50-10C7-64CD-0697659F51D6}"/>
              </a:ext>
            </a:extLst>
          </p:cNvPr>
          <p:cNvSpPr>
            <a:spLocks noGrp="1"/>
          </p:cNvSpPr>
          <p:nvPr>
            <p:ph type="subTitle" idx="1"/>
          </p:nvPr>
        </p:nvSpPr>
        <p:spPr/>
        <p:txBody>
          <a:bodyPr>
            <a:normAutofit lnSpcReduction="10000"/>
          </a:bodyPr>
          <a:lstStyle/>
          <a:p>
            <a:r>
              <a:rPr lang="en-US" sz="4900" dirty="0">
                <a:latin typeface="Century Gothic" panose="020B0502020202020204" pitchFamily="34" charset="0"/>
              </a:rPr>
              <a:t>Oral Pre-exposure Prophylaxis </a:t>
            </a:r>
          </a:p>
        </p:txBody>
      </p:sp>
    </p:spTree>
    <p:extLst>
      <p:ext uri="{BB962C8B-B14F-4D97-AF65-F5344CB8AC3E}">
        <p14:creationId xmlns:p14="http://schemas.microsoft.com/office/powerpoint/2010/main" val="215884463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Google Shape;154;p9">
            <a:extLst>
              <a:ext uri="{FF2B5EF4-FFF2-40B4-BE49-F238E27FC236}">
                <a16:creationId xmlns:a16="http://schemas.microsoft.com/office/drawing/2014/main" id="{022FDB6F-50AD-65C1-F99A-A78D3AE4B95C}"/>
              </a:ext>
            </a:extLst>
          </p:cNvPr>
          <p:cNvGraphicFramePr/>
          <p:nvPr>
            <p:extLst>
              <p:ext uri="{D42A27DB-BD31-4B8C-83A1-F6EECF244321}">
                <p14:modId xmlns:p14="http://schemas.microsoft.com/office/powerpoint/2010/main" val="1691982456"/>
              </p:ext>
            </p:extLst>
          </p:nvPr>
        </p:nvGraphicFramePr>
        <p:xfrm>
          <a:off x="628650" y="1816300"/>
          <a:ext cx="7886699" cy="4694103"/>
        </p:xfrm>
        <a:graphic>
          <a:graphicData uri="http://schemas.openxmlformats.org/drawingml/2006/table">
            <a:tbl>
              <a:tblPr firstRow="1" firstCol="1" bandRow="1">
                <a:noFill/>
              </a:tblPr>
              <a:tblGrid>
                <a:gridCol w="2192009">
                  <a:extLst>
                    <a:ext uri="{9D8B030D-6E8A-4147-A177-3AD203B41FA5}">
                      <a16:colId xmlns:a16="http://schemas.microsoft.com/office/drawing/2014/main" val="20000"/>
                    </a:ext>
                  </a:extLst>
                </a:gridCol>
                <a:gridCol w="5694690">
                  <a:extLst>
                    <a:ext uri="{9D8B030D-6E8A-4147-A177-3AD203B41FA5}">
                      <a16:colId xmlns:a16="http://schemas.microsoft.com/office/drawing/2014/main" val="20001"/>
                    </a:ext>
                  </a:extLst>
                </a:gridCol>
              </a:tblGrid>
              <a:tr h="128300">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l" rtl="0">
                        <a:lnSpc>
                          <a:spcPct val="107000"/>
                        </a:lnSpc>
                        <a:spcBef>
                          <a:spcPts val="0"/>
                        </a:spcBef>
                        <a:spcAft>
                          <a:spcPts val="0"/>
                        </a:spcAft>
                        <a:buClr>
                          <a:srgbClr val="000000"/>
                        </a:buClr>
                        <a:buSzPts val="800"/>
                        <a:buFont typeface="Arial"/>
                        <a:buNone/>
                      </a:pPr>
                      <a:r>
                        <a:rPr lang="en-CA" sz="1000" b="1" u="none" strike="noStrike" cap="none" dirty="0">
                          <a:latin typeface="Century Gothic" panose="020B0502020202020204" pitchFamily="34" charset="0"/>
                        </a:rPr>
                        <a:t>Profile</a:t>
                      </a:r>
                      <a:endParaRPr sz="1000" b="1" u="none" strike="noStrike" cap="none" dirty="0">
                        <a:latin typeface="Century Gothic" panose="020B0502020202020204" pitchFamily="34" charset="0"/>
                        <a:ea typeface="Calibri"/>
                        <a:cs typeface="Calibri"/>
                        <a:sym typeface="Calibri"/>
                      </a:endParaRPr>
                    </a:p>
                  </a:txBody>
                  <a:tcPr marL="50325" marR="50325" marT="0" marB="0">
                    <a:lnL w="12700" cmpd="sng">
                      <a:solidFill>
                        <a:prstClr val="black"/>
                      </a:solidFill>
                      <a:prstDash val="solid"/>
                    </a:lnL>
                    <a:lnR w="12700" cmpd="sng">
                      <a:solidFill>
                        <a:prstClr val="black"/>
                      </a:solidFill>
                      <a:prstDash val="solid"/>
                    </a:lnR>
                    <a:lnT w="12700" cmpd="sng">
                      <a:solidFill>
                        <a:prstClr val="black"/>
                      </a:solidFill>
                      <a:prstDash val="solid"/>
                    </a:lnT>
                    <a:lnB w="12700" cmpd="sng">
                      <a:solidFill>
                        <a:prstClr val="black"/>
                      </a:solidFill>
                      <a:prstDash val="solid"/>
                    </a:lnB>
                    <a:lnTlToBr w="12700" cmpd="sng">
                      <a:noFill/>
                      <a:prstDash val="solid"/>
                    </a:lnTlToBr>
                    <a:lnBlToTr w="12700" cmpd="sng">
                      <a:noFill/>
                      <a:prstDash val="solid"/>
                    </a:lnBlToTr>
                    <a:solidFill>
                      <a:schemeClr val="bg1">
                        <a:lumMod val="85000"/>
                      </a:schemeClr>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l" rtl="0">
                        <a:lnSpc>
                          <a:spcPct val="107000"/>
                        </a:lnSpc>
                        <a:spcBef>
                          <a:spcPts val="0"/>
                        </a:spcBef>
                        <a:spcAft>
                          <a:spcPts val="0"/>
                        </a:spcAft>
                        <a:buClr>
                          <a:srgbClr val="000000"/>
                        </a:buClr>
                        <a:buSzPts val="800"/>
                        <a:buFont typeface="Arial"/>
                        <a:buNone/>
                      </a:pPr>
                      <a:r>
                        <a:rPr lang="en-CA" sz="1000" b="1" u="none" strike="noStrike" cap="none" dirty="0">
                          <a:latin typeface="Century Gothic" panose="020B0502020202020204" pitchFamily="34" charset="0"/>
                        </a:rPr>
                        <a:t>Details</a:t>
                      </a:r>
                      <a:endParaRPr sz="1000" b="1" u="none" strike="noStrike" cap="none" dirty="0">
                        <a:latin typeface="Century Gothic" panose="020B0502020202020204" pitchFamily="34" charset="0"/>
                        <a:ea typeface="Calibri"/>
                        <a:cs typeface="Calibri"/>
                        <a:sym typeface="Calibri"/>
                      </a:endParaRPr>
                    </a:p>
                  </a:txBody>
                  <a:tcPr marL="50325" marR="50325" marT="0" marB="0">
                    <a:lnL w="12700" cmpd="sng">
                      <a:solidFill>
                        <a:prstClr val="black"/>
                      </a:solidFill>
                      <a:prstDash val="solid"/>
                    </a:lnL>
                    <a:lnR w="12700" cmpd="sng">
                      <a:solidFill>
                        <a:prstClr val="black"/>
                      </a:solidFill>
                      <a:prstDash val="solid"/>
                    </a:lnR>
                    <a:lnT w="12700" cmpd="sng">
                      <a:solidFill>
                        <a:prstClr val="black"/>
                      </a:solidFill>
                      <a:prstDash val="solid"/>
                    </a:lnT>
                    <a:lnB w="12700" cmpd="sng">
                      <a:solidFill>
                        <a:prstClr val="black"/>
                      </a:solidFill>
                      <a:prstDash val="solid"/>
                    </a:lnB>
                    <a:lnTlToBr w="12700" cmpd="sng">
                      <a:noFill/>
                      <a:prstDash val="solid"/>
                    </a:lnTlToBr>
                    <a:lnBlToTr w="12700" cmpd="sng">
                      <a:noFill/>
                      <a:prstDash val="solid"/>
                    </a:lnBlToTr>
                    <a:solidFill>
                      <a:schemeClr val="bg1">
                        <a:lumMod val="85000"/>
                      </a:schemeClr>
                    </a:solidFill>
                  </a:tcPr>
                </a:tc>
                <a:extLst>
                  <a:ext uri="{0D108BD9-81ED-4DB2-BD59-A6C34878D82A}">
                    <a16:rowId xmlns:a16="http://schemas.microsoft.com/office/drawing/2014/main" val="10000"/>
                  </a:ext>
                </a:extLst>
              </a:tr>
              <a:tr h="262475">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l" rtl="0">
                        <a:lnSpc>
                          <a:spcPct val="107000"/>
                        </a:lnSpc>
                        <a:spcBef>
                          <a:spcPts val="0"/>
                        </a:spcBef>
                        <a:spcAft>
                          <a:spcPts val="0"/>
                        </a:spcAft>
                        <a:buClr>
                          <a:srgbClr val="000000"/>
                        </a:buClr>
                        <a:buSzPts val="800"/>
                        <a:buFont typeface="Arial"/>
                        <a:buNone/>
                      </a:pPr>
                      <a:r>
                        <a:rPr lang="en-CA" sz="1000" b="1" u="none" strike="noStrike" cap="none" dirty="0">
                          <a:latin typeface="Century Gothic" panose="020B0502020202020204" pitchFamily="34" charset="0"/>
                        </a:rPr>
                        <a:t>Drug Class</a:t>
                      </a:r>
                      <a:endParaRPr sz="1000" b="1" u="none" strike="noStrike" cap="none" dirty="0">
                        <a:latin typeface="Century Gothic" panose="020B0502020202020204" pitchFamily="34" charset="0"/>
                        <a:ea typeface="Calibri"/>
                        <a:cs typeface="Calibri"/>
                        <a:sym typeface="Calibri"/>
                      </a:endParaRPr>
                    </a:p>
                  </a:txBody>
                  <a:tcPr marL="50325" marR="50325" marT="0" marB="0">
                    <a:lnL w="12700" cmpd="sng">
                      <a:solidFill>
                        <a:prstClr val="black"/>
                      </a:solidFill>
                      <a:prstDash val="solid"/>
                    </a:lnL>
                    <a:lnR w="12700" cmpd="sng">
                      <a:solidFill>
                        <a:prstClr val="black"/>
                      </a:solidFill>
                      <a:prstDash val="solid"/>
                    </a:lnR>
                    <a:lnT w="12700" cmpd="sng">
                      <a:solidFill>
                        <a:prstClr val="black"/>
                      </a:solidFill>
                      <a:prstDash val="solid"/>
                    </a:lnT>
                    <a:lnB w="12700" cmpd="sng">
                      <a:solidFill>
                        <a:prstClr val="black"/>
                      </a:solidFill>
                      <a:prstDash val="solid"/>
                    </a:lnB>
                    <a:lnTlToBr w="12700" cmpd="sng">
                      <a:noFill/>
                      <a:prstDash val="solid"/>
                    </a:lnTlToBr>
                    <a:lnBlToTr w="12700" cmpd="sng">
                      <a:noFill/>
                      <a:prstDash val="solid"/>
                    </a:lnBlToTr>
                    <a:solidFill>
                      <a:schemeClr val="bg1">
                        <a:lumMod val="85000"/>
                      </a:schemeClr>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l" rtl="0">
                        <a:lnSpc>
                          <a:spcPct val="107000"/>
                        </a:lnSpc>
                        <a:spcBef>
                          <a:spcPts val="0"/>
                        </a:spcBef>
                        <a:spcAft>
                          <a:spcPts val="0"/>
                        </a:spcAft>
                        <a:buClr>
                          <a:srgbClr val="000000"/>
                        </a:buClr>
                        <a:buSzPts val="800"/>
                        <a:buFont typeface="Arial"/>
                        <a:buNone/>
                      </a:pPr>
                      <a:r>
                        <a:rPr lang="en-CA" sz="1000" u="none" strike="noStrike" cap="none" dirty="0">
                          <a:latin typeface="Century Gothic" panose="020B0502020202020204" pitchFamily="34" charset="0"/>
                        </a:rPr>
                        <a:t>Nucleoside/tide Reverse Transcriptase Inhibitors (NRTI) + Hormonal Contraceptive</a:t>
                      </a:r>
                      <a:endParaRPr sz="1000" u="none" strike="noStrike" cap="none" dirty="0">
                        <a:latin typeface="Century Gothic" panose="020B0502020202020204" pitchFamily="34" charset="0"/>
                        <a:ea typeface="Calibri"/>
                        <a:cs typeface="Calibri"/>
                        <a:sym typeface="Calibri"/>
                      </a:endParaRPr>
                    </a:p>
                  </a:txBody>
                  <a:tcPr marL="50325" marR="50325" marT="0" marB="0">
                    <a:lnL w="12700" cmpd="sng">
                      <a:solidFill>
                        <a:prstClr val="black"/>
                      </a:solidFill>
                      <a:prstDash val="solid"/>
                    </a:lnL>
                    <a:lnR w="12700" cmpd="sng">
                      <a:solidFill>
                        <a:prstClr val="black"/>
                      </a:solidFill>
                      <a:prstDash val="solid"/>
                    </a:lnR>
                    <a:lnT w="12700" cmpd="sng">
                      <a:solidFill>
                        <a:prstClr val="black"/>
                      </a:solidFill>
                      <a:prstDash val="solid"/>
                    </a:lnT>
                    <a:lnB w="12700" cmpd="sng">
                      <a:solidFill>
                        <a:prstClr val="black"/>
                      </a:solidFill>
                      <a:prstDash val="solid"/>
                    </a:lnB>
                    <a:lnTlToBr w="12700" cmpd="sng">
                      <a:noFill/>
                      <a:prstDash val="solid"/>
                    </a:lnTlToBr>
                    <a:lnBlToTr w="12700" cmpd="sng">
                      <a:noFill/>
                      <a:prstDash val="solid"/>
                    </a:lnBlToTr>
                    <a:noFill/>
                  </a:tcPr>
                </a:tc>
                <a:extLst>
                  <a:ext uri="{0D108BD9-81ED-4DB2-BD59-A6C34878D82A}">
                    <a16:rowId xmlns:a16="http://schemas.microsoft.com/office/drawing/2014/main" val="10001"/>
                  </a:ext>
                </a:extLst>
              </a:tr>
              <a:tr h="128250">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l" rtl="0">
                        <a:lnSpc>
                          <a:spcPct val="107000"/>
                        </a:lnSpc>
                        <a:spcBef>
                          <a:spcPts val="0"/>
                        </a:spcBef>
                        <a:spcAft>
                          <a:spcPts val="0"/>
                        </a:spcAft>
                        <a:buClr>
                          <a:srgbClr val="000000"/>
                        </a:buClr>
                        <a:buSzPts val="800"/>
                        <a:buFont typeface="Arial"/>
                        <a:buNone/>
                      </a:pPr>
                      <a:r>
                        <a:rPr lang="en-CA" sz="1000" b="1" u="none" strike="noStrike" cap="none" dirty="0">
                          <a:latin typeface="Century Gothic" panose="020B0502020202020204" pitchFamily="34" charset="0"/>
                        </a:rPr>
                        <a:t>Formulation</a:t>
                      </a:r>
                      <a:endParaRPr sz="1000" b="1" u="none" strike="noStrike" cap="none" dirty="0">
                        <a:latin typeface="Century Gothic" panose="020B0502020202020204" pitchFamily="34" charset="0"/>
                        <a:ea typeface="Calibri"/>
                        <a:cs typeface="Calibri"/>
                        <a:sym typeface="Calibri"/>
                      </a:endParaRPr>
                    </a:p>
                  </a:txBody>
                  <a:tcPr marL="50325" marR="50325" marT="0" marB="0">
                    <a:lnL w="12700" cmpd="sng">
                      <a:solidFill>
                        <a:prstClr val="black"/>
                      </a:solidFill>
                      <a:prstDash val="solid"/>
                    </a:lnL>
                    <a:lnR w="12700" cmpd="sng">
                      <a:solidFill>
                        <a:prstClr val="black"/>
                      </a:solidFill>
                      <a:prstDash val="solid"/>
                    </a:lnR>
                    <a:lnT w="12700" cmpd="sng">
                      <a:solidFill>
                        <a:prstClr val="black"/>
                      </a:solidFill>
                      <a:prstDash val="solid"/>
                    </a:lnT>
                    <a:lnB w="12700" cmpd="sng">
                      <a:solidFill>
                        <a:prstClr val="black"/>
                      </a:solidFill>
                      <a:prstDash val="solid"/>
                    </a:lnB>
                    <a:lnTlToBr w="12700" cmpd="sng">
                      <a:noFill/>
                      <a:prstDash val="solid"/>
                    </a:lnTlToBr>
                    <a:lnBlToTr w="12700" cmpd="sng">
                      <a:noFill/>
                      <a:prstDash val="solid"/>
                    </a:lnBlToTr>
                    <a:solidFill>
                      <a:schemeClr val="bg1">
                        <a:lumMod val="85000"/>
                      </a:schemeClr>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l" rtl="0">
                        <a:lnSpc>
                          <a:spcPct val="107000"/>
                        </a:lnSpc>
                        <a:spcBef>
                          <a:spcPts val="0"/>
                        </a:spcBef>
                        <a:spcAft>
                          <a:spcPts val="0"/>
                        </a:spcAft>
                        <a:buClr>
                          <a:srgbClr val="000000"/>
                        </a:buClr>
                        <a:buSzPts val="800"/>
                        <a:buFont typeface="Arial"/>
                        <a:buNone/>
                      </a:pPr>
                      <a:r>
                        <a:rPr lang="en-CA" sz="1000" u="none" strike="noStrike" cap="none" dirty="0">
                          <a:latin typeface="Century Gothic" panose="020B0502020202020204" pitchFamily="34" charset="0"/>
                        </a:rPr>
                        <a:t>Tablet (co-formulated ARV + COC)</a:t>
                      </a:r>
                      <a:endParaRPr sz="1000" u="none" strike="noStrike" cap="none" dirty="0">
                        <a:latin typeface="Century Gothic" panose="020B0502020202020204" pitchFamily="34" charset="0"/>
                        <a:ea typeface="Calibri"/>
                        <a:cs typeface="Calibri"/>
                        <a:sym typeface="Calibri"/>
                      </a:endParaRPr>
                    </a:p>
                  </a:txBody>
                  <a:tcPr marL="50325" marR="50325" marT="0" marB="0">
                    <a:lnL w="12700" cmpd="sng">
                      <a:solidFill>
                        <a:prstClr val="black"/>
                      </a:solidFill>
                      <a:prstDash val="solid"/>
                    </a:lnL>
                    <a:lnR w="12700" cmpd="sng">
                      <a:solidFill>
                        <a:prstClr val="black"/>
                      </a:solidFill>
                      <a:prstDash val="solid"/>
                    </a:lnR>
                    <a:lnT w="12700" cmpd="sng">
                      <a:solidFill>
                        <a:prstClr val="black"/>
                      </a:solidFill>
                      <a:prstDash val="solid"/>
                    </a:lnT>
                    <a:lnB w="12700" cmpd="sng">
                      <a:solidFill>
                        <a:prstClr val="black"/>
                      </a:solidFill>
                      <a:prstDash val="solid"/>
                    </a:lnB>
                    <a:lnTlToBr w="12700" cmpd="sng">
                      <a:noFill/>
                      <a:prstDash val="solid"/>
                    </a:lnTlToBr>
                    <a:lnBlToTr w="12700" cmpd="sng">
                      <a:noFill/>
                      <a:prstDash val="solid"/>
                    </a:lnBlToTr>
                    <a:noFill/>
                  </a:tcPr>
                </a:tc>
                <a:extLst>
                  <a:ext uri="{0D108BD9-81ED-4DB2-BD59-A6C34878D82A}">
                    <a16:rowId xmlns:a16="http://schemas.microsoft.com/office/drawing/2014/main" val="10002"/>
                  </a:ext>
                </a:extLst>
              </a:tr>
              <a:tr h="1278125">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l" rtl="0">
                        <a:lnSpc>
                          <a:spcPct val="107000"/>
                        </a:lnSpc>
                        <a:spcBef>
                          <a:spcPts val="0"/>
                        </a:spcBef>
                        <a:spcAft>
                          <a:spcPts val="0"/>
                        </a:spcAft>
                        <a:buClr>
                          <a:srgbClr val="000000"/>
                        </a:buClr>
                        <a:buSzPts val="800"/>
                        <a:buFont typeface="Arial"/>
                        <a:buNone/>
                      </a:pPr>
                      <a:r>
                        <a:rPr lang="en-CA" sz="1000" b="1" u="none" strike="noStrike" cap="none" dirty="0">
                          <a:latin typeface="Century Gothic" panose="020B0502020202020204" pitchFamily="34" charset="0"/>
                        </a:rPr>
                        <a:t>Pharmacodynamics</a:t>
                      </a:r>
                      <a:endParaRPr sz="1000" b="1" u="none" strike="noStrike" cap="none" dirty="0">
                        <a:latin typeface="Century Gothic" panose="020B0502020202020204" pitchFamily="34" charset="0"/>
                        <a:ea typeface="Calibri"/>
                        <a:cs typeface="Calibri"/>
                        <a:sym typeface="Calibri"/>
                      </a:endParaRPr>
                    </a:p>
                  </a:txBody>
                  <a:tcPr marL="50325" marR="50325" marT="0" marB="0">
                    <a:lnL w="12700" cmpd="sng">
                      <a:solidFill>
                        <a:prstClr val="black"/>
                      </a:solidFill>
                      <a:prstDash val="solid"/>
                    </a:lnL>
                    <a:lnR w="12700" cmpd="sng">
                      <a:solidFill>
                        <a:prstClr val="black"/>
                      </a:solidFill>
                      <a:prstDash val="solid"/>
                    </a:lnR>
                    <a:lnT w="12700" cmpd="sng">
                      <a:solidFill>
                        <a:prstClr val="black"/>
                      </a:solidFill>
                      <a:prstDash val="solid"/>
                    </a:lnT>
                    <a:lnB w="12700" cmpd="sng">
                      <a:solidFill>
                        <a:prstClr val="black"/>
                      </a:solidFill>
                      <a:prstDash val="solid"/>
                    </a:lnB>
                    <a:lnTlToBr w="12700" cmpd="sng">
                      <a:noFill/>
                      <a:prstDash val="solid"/>
                    </a:lnTlToBr>
                    <a:lnBlToTr w="12700" cmpd="sng">
                      <a:noFill/>
                      <a:prstDash val="solid"/>
                    </a:lnBlToTr>
                    <a:solidFill>
                      <a:schemeClr val="bg1">
                        <a:lumMod val="85000"/>
                      </a:schemeClr>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342900" marR="0" lvl="0" indent="-342900" algn="l" rtl="0">
                        <a:lnSpc>
                          <a:spcPct val="107000"/>
                        </a:lnSpc>
                        <a:spcBef>
                          <a:spcPts val="0"/>
                        </a:spcBef>
                        <a:spcAft>
                          <a:spcPts val="0"/>
                        </a:spcAft>
                        <a:buClr>
                          <a:srgbClr val="000000"/>
                        </a:buClr>
                        <a:buSzPts val="800"/>
                        <a:buFont typeface="Noto Sans Symbols"/>
                        <a:buChar char="∙"/>
                      </a:pPr>
                      <a:r>
                        <a:rPr lang="en-CA" sz="1000" u="none" strike="noStrike" cap="none" dirty="0">
                          <a:latin typeface="Century Gothic" panose="020B0502020202020204" pitchFamily="34" charset="0"/>
                        </a:rPr>
                        <a:t>TAF and FTC act synergistically by inhibiting HIV reverse transcriptase, resulting in chain termination and suppression of HIV replication.</a:t>
                      </a:r>
                      <a:endParaRPr sz="1000" u="none" strike="noStrike" cap="none" dirty="0">
                        <a:latin typeface="Century Gothic" panose="020B0502020202020204" pitchFamily="34" charset="0"/>
                      </a:endParaRPr>
                    </a:p>
                    <a:p>
                      <a:pPr marL="342900" marR="0" lvl="0" indent="-342900" algn="l" rtl="0">
                        <a:lnSpc>
                          <a:spcPct val="107000"/>
                        </a:lnSpc>
                        <a:spcBef>
                          <a:spcPts val="0"/>
                        </a:spcBef>
                        <a:spcAft>
                          <a:spcPts val="0"/>
                        </a:spcAft>
                        <a:buClr>
                          <a:srgbClr val="000000"/>
                        </a:buClr>
                        <a:buSzPts val="800"/>
                        <a:buFont typeface="Noto Sans Symbols"/>
                        <a:buChar char="∙"/>
                      </a:pPr>
                      <a:r>
                        <a:rPr lang="en-CA" sz="1000" u="none" strike="noStrike" cap="none" dirty="0">
                          <a:latin typeface="Century Gothic" panose="020B0502020202020204" pitchFamily="34" charset="0"/>
                        </a:rPr>
                        <a:t>EE and LNG act synergistically to delay or inhibit ovulation by disrupting hormonal signals (FSH and LH), and thicken cervical mucus, creating a barrier for sperm</a:t>
                      </a:r>
                      <a:endParaRPr sz="1000" u="none" strike="noStrike" cap="none" dirty="0">
                        <a:latin typeface="Century Gothic" panose="020B0502020202020204" pitchFamily="34" charset="0"/>
                      </a:endParaRPr>
                    </a:p>
                    <a:p>
                      <a:pPr marL="457200" marR="0" lvl="0" indent="0" algn="l" rtl="0">
                        <a:lnSpc>
                          <a:spcPct val="107000"/>
                        </a:lnSpc>
                        <a:spcBef>
                          <a:spcPts val="0"/>
                        </a:spcBef>
                        <a:spcAft>
                          <a:spcPts val="0"/>
                        </a:spcAft>
                        <a:buClr>
                          <a:srgbClr val="000000"/>
                        </a:buClr>
                        <a:buSzPts val="800"/>
                        <a:buFont typeface="Arial"/>
                        <a:buNone/>
                      </a:pPr>
                      <a:r>
                        <a:rPr lang="en-CA" sz="1000" u="none" strike="noStrike" cap="none" dirty="0">
                          <a:latin typeface="Century Gothic" panose="020B0502020202020204" pitchFamily="34" charset="0"/>
                        </a:rPr>
                        <a:t> </a:t>
                      </a:r>
                      <a:endParaRPr sz="1000" u="none" strike="noStrike" cap="none" dirty="0">
                        <a:latin typeface="Century Gothic" panose="020B0502020202020204" pitchFamily="34" charset="0"/>
                      </a:endParaRPr>
                    </a:p>
                    <a:p>
                      <a:pPr marL="0" marR="0" lvl="0" indent="0" algn="l" rtl="0">
                        <a:lnSpc>
                          <a:spcPct val="107000"/>
                        </a:lnSpc>
                        <a:spcBef>
                          <a:spcPts val="800"/>
                        </a:spcBef>
                        <a:spcAft>
                          <a:spcPts val="0"/>
                        </a:spcAft>
                        <a:buClr>
                          <a:srgbClr val="000000"/>
                        </a:buClr>
                        <a:buSzPts val="800"/>
                        <a:buFont typeface="Arial"/>
                        <a:buNone/>
                      </a:pPr>
                      <a:r>
                        <a:rPr lang="en-CA" sz="1000" u="none" strike="noStrike" cap="none" dirty="0">
                          <a:latin typeface="Century Gothic" panose="020B0502020202020204" pitchFamily="34" charset="0"/>
                        </a:rPr>
                        <a:t>Onset of protection (HIV and pregnancy): 7 days of consistent daily use </a:t>
                      </a:r>
                      <a:endParaRPr sz="1000" u="none" strike="noStrike" cap="none" dirty="0">
                        <a:latin typeface="Century Gothic" panose="020B0502020202020204" pitchFamily="34" charset="0"/>
                        <a:ea typeface="Calibri"/>
                        <a:cs typeface="Calibri"/>
                        <a:sym typeface="Calibri"/>
                      </a:endParaRPr>
                    </a:p>
                  </a:txBody>
                  <a:tcPr marL="50325" marR="50325" marT="0" marB="0">
                    <a:lnL w="12700" cmpd="sng">
                      <a:solidFill>
                        <a:prstClr val="black"/>
                      </a:solidFill>
                      <a:prstDash val="solid"/>
                    </a:lnL>
                    <a:lnR w="12700" cmpd="sng">
                      <a:solidFill>
                        <a:prstClr val="black"/>
                      </a:solidFill>
                      <a:prstDash val="solid"/>
                    </a:lnR>
                    <a:lnT w="12700" cmpd="sng">
                      <a:solidFill>
                        <a:prstClr val="black"/>
                      </a:solidFill>
                      <a:prstDash val="solid"/>
                    </a:lnT>
                    <a:lnB w="12700" cmpd="sng">
                      <a:solidFill>
                        <a:prstClr val="black"/>
                      </a:solidFill>
                      <a:prstDash val="solid"/>
                    </a:lnB>
                    <a:lnTlToBr w="12700" cmpd="sng">
                      <a:noFill/>
                      <a:prstDash val="solid"/>
                    </a:lnTlToBr>
                    <a:lnBlToTr w="12700" cmpd="sng">
                      <a:noFill/>
                      <a:prstDash val="solid"/>
                    </a:lnBlToTr>
                    <a:noFill/>
                  </a:tcPr>
                </a:tc>
                <a:extLst>
                  <a:ext uri="{0D108BD9-81ED-4DB2-BD59-A6C34878D82A}">
                    <a16:rowId xmlns:a16="http://schemas.microsoft.com/office/drawing/2014/main" val="10003"/>
                  </a:ext>
                </a:extLst>
              </a:tr>
              <a:tr h="128250">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l" rtl="0">
                        <a:lnSpc>
                          <a:spcPct val="107000"/>
                        </a:lnSpc>
                        <a:spcBef>
                          <a:spcPts val="0"/>
                        </a:spcBef>
                        <a:spcAft>
                          <a:spcPts val="0"/>
                        </a:spcAft>
                        <a:buClr>
                          <a:srgbClr val="000000"/>
                        </a:buClr>
                        <a:buSzPts val="800"/>
                        <a:buFont typeface="Arial"/>
                        <a:buNone/>
                      </a:pPr>
                      <a:r>
                        <a:rPr lang="en-CA" sz="1000" b="1" u="none" strike="noStrike" cap="none" dirty="0">
                          <a:latin typeface="Century Gothic" panose="020B0502020202020204" pitchFamily="34" charset="0"/>
                        </a:rPr>
                        <a:t>Effectiveness</a:t>
                      </a:r>
                      <a:endParaRPr sz="1000" b="1" u="none" strike="noStrike" cap="none" dirty="0">
                        <a:latin typeface="Century Gothic" panose="020B0502020202020204" pitchFamily="34" charset="0"/>
                        <a:ea typeface="Calibri"/>
                        <a:cs typeface="Calibri"/>
                        <a:sym typeface="Calibri"/>
                      </a:endParaRPr>
                    </a:p>
                  </a:txBody>
                  <a:tcPr marL="50325" marR="50325" marT="0" marB="0">
                    <a:lnL w="12700" cmpd="sng">
                      <a:solidFill>
                        <a:prstClr val="black"/>
                      </a:solidFill>
                      <a:prstDash val="solid"/>
                    </a:lnL>
                    <a:lnR w="12700" cmpd="sng">
                      <a:solidFill>
                        <a:prstClr val="black"/>
                      </a:solidFill>
                      <a:prstDash val="solid"/>
                    </a:lnR>
                    <a:lnT w="12700" cmpd="sng">
                      <a:solidFill>
                        <a:prstClr val="black"/>
                      </a:solidFill>
                      <a:prstDash val="solid"/>
                    </a:lnT>
                    <a:lnB w="12700" cmpd="sng">
                      <a:solidFill>
                        <a:prstClr val="black"/>
                      </a:solidFill>
                      <a:prstDash val="solid"/>
                    </a:lnB>
                    <a:lnTlToBr w="12700" cmpd="sng">
                      <a:noFill/>
                      <a:prstDash val="solid"/>
                    </a:lnTlToBr>
                    <a:lnBlToTr w="12700" cmpd="sng">
                      <a:noFill/>
                      <a:prstDash val="solid"/>
                    </a:lnBlToTr>
                    <a:solidFill>
                      <a:schemeClr val="bg1">
                        <a:lumMod val="85000"/>
                      </a:schemeClr>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l" rtl="0">
                        <a:lnSpc>
                          <a:spcPct val="107000"/>
                        </a:lnSpc>
                        <a:spcBef>
                          <a:spcPts val="0"/>
                        </a:spcBef>
                        <a:spcAft>
                          <a:spcPts val="0"/>
                        </a:spcAft>
                        <a:buClr>
                          <a:srgbClr val="000000"/>
                        </a:buClr>
                        <a:buSzPts val="800"/>
                        <a:buFont typeface="Arial"/>
                        <a:buNone/>
                      </a:pPr>
                      <a:r>
                        <a:rPr lang="en-CA" sz="1000" u="none" strike="noStrike" cap="none" dirty="0">
                          <a:latin typeface="Century Gothic" panose="020B0502020202020204" pitchFamily="34" charset="0"/>
                        </a:rPr>
                        <a:t>&gt;95 % </a:t>
                      </a:r>
                      <a:endParaRPr sz="1000" u="none" strike="noStrike" cap="none" dirty="0">
                        <a:latin typeface="Century Gothic" panose="020B0502020202020204" pitchFamily="34" charset="0"/>
                        <a:ea typeface="Calibri"/>
                        <a:cs typeface="Calibri"/>
                        <a:sym typeface="Calibri"/>
                      </a:endParaRPr>
                    </a:p>
                  </a:txBody>
                  <a:tcPr marL="50325" marR="50325" marT="0" marB="0">
                    <a:lnL w="12700" cmpd="sng">
                      <a:solidFill>
                        <a:prstClr val="black"/>
                      </a:solidFill>
                      <a:prstDash val="solid"/>
                    </a:lnL>
                    <a:lnR w="12700" cmpd="sng">
                      <a:solidFill>
                        <a:prstClr val="black"/>
                      </a:solidFill>
                      <a:prstDash val="solid"/>
                    </a:lnR>
                    <a:lnT w="12700" cmpd="sng">
                      <a:solidFill>
                        <a:prstClr val="black"/>
                      </a:solidFill>
                      <a:prstDash val="solid"/>
                    </a:lnT>
                    <a:lnB w="12700" cmpd="sng">
                      <a:solidFill>
                        <a:prstClr val="black"/>
                      </a:solidFill>
                      <a:prstDash val="solid"/>
                    </a:lnB>
                    <a:lnTlToBr w="12700" cmpd="sng">
                      <a:noFill/>
                      <a:prstDash val="solid"/>
                    </a:lnTlToBr>
                    <a:lnBlToTr w="12700" cmpd="sng">
                      <a:noFill/>
                      <a:prstDash val="solid"/>
                    </a:lnBlToTr>
                    <a:noFill/>
                  </a:tcPr>
                </a:tc>
                <a:extLst>
                  <a:ext uri="{0D108BD9-81ED-4DB2-BD59-A6C34878D82A}">
                    <a16:rowId xmlns:a16="http://schemas.microsoft.com/office/drawing/2014/main" val="10004"/>
                  </a:ext>
                </a:extLst>
              </a:tr>
              <a:tr h="128250">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l" rtl="0">
                        <a:lnSpc>
                          <a:spcPct val="107000"/>
                        </a:lnSpc>
                        <a:spcBef>
                          <a:spcPts val="0"/>
                        </a:spcBef>
                        <a:spcAft>
                          <a:spcPts val="0"/>
                        </a:spcAft>
                        <a:buClr>
                          <a:srgbClr val="000000"/>
                        </a:buClr>
                        <a:buSzPts val="800"/>
                        <a:buFont typeface="Arial"/>
                        <a:buNone/>
                      </a:pPr>
                      <a:r>
                        <a:rPr lang="en-CA" sz="1000" b="1" u="none" strike="noStrike" cap="none" dirty="0">
                          <a:latin typeface="Century Gothic" panose="020B0502020202020204" pitchFamily="34" charset="0"/>
                        </a:rPr>
                        <a:t>Dosing</a:t>
                      </a:r>
                      <a:endParaRPr sz="1000" b="1" u="none" strike="noStrike" cap="none" dirty="0">
                        <a:latin typeface="Century Gothic" panose="020B0502020202020204" pitchFamily="34" charset="0"/>
                        <a:ea typeface="Calibri"/>
                        <a:cs typeface="Calibri"/>
                        <a:sym typeface="Calibri"/>
                      </a:endParaRPr>
                    </a:p>
                  </a:txBody>
                  <a:tcPr marL="50325" marR="50325" marT="0" marB="0">
                    <a:lnL w="12700" cmpd="sng">
                      <a:solidFill>
                        <a:prstClr val="black"/>
                      </a:solidFill>
                      <a:prstDash val="solid"/>
                    </a:lnL>
                    <a:lnR w="12700" cmpd="sng">
                      <a:solidFill>
                        <a:prstClr val="black"/>
                      </a:solidFill>
                      <a:prstDash val="solid"/>
                    </a:lnR>
                    <a:lnT w="12700" cmpd="sng">
                      <a:solidFill>
                        <a:prstClr val="black"/>
                      </a:solidFill>
                      <a:prstDash val="solid"/>
                    </a:lnT>
                    <a:lnB w="12700" cmpd="sng">
                      <a:solidFill>
                        <a:prstClr val="black"/>
                      </a:solidFill>
                      <a:prstDash val="solid"/>
                    </a:lnB>
                    <a:lnTlToBr w="12700" cmpd="sng">
                      <a:noFill/>
                      <a:prstDash val="solid"/>
                    </a:lnTlToBr>
                    <a:lnBlToTr w="12700" cmpd="sng">
                      <a:noFill/>
                      <a:prstDash val="solid"/>
                    </a:lnBlToTr>
                    <a:solidFill>
                      <a:schemeClr val="bg1">
                        <a:lumMod val="85000"/>
                      </a:schemeClr>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l" rtl="0">
                        <a:lnSpc>
                          <a:spcPct val="107000"/>
                        </a:lnSpc>
                        <a:spcBef>
                          <a:spcPts val="0"/>
                        </a:spcBef>
                        <a:spcAft>
                          <a:spcPts val="0"/>
                        </a:spcAft>
                        <a:buClr>
                          <a:srgbClr val="000000"/>
                        </a:buClr>
                        <a:buSzPts val="800"/>
                        <a:buFont typeface="Arial"/>
                        <a:buNone/>
                      </a:pPr>
                      <a:r>
                        <a:rPr lang="en-CA" sz="1000" u="none" strike="noStrike" cap="none" dirty="0">
                          <a:latin typeface="Century Gothic" panose="020B0502020202020204" pitchFamily="34" charset="0"/>
                        </a:rPr>
                        <a:t>TDF 300mg + FTC 200mg + EE 0.03mg + LNG 0.15mg</a:t>
                      </a:r>
                      <a:endParaRPr sz="1000" u="none" strike="noStrike" cap="none" dirty="0">
                        <a:latin typeface="Century Gothic" panose="020B0502020202020204" pitchFamily="34" charset="0"/>
                        <a:ea typeface="Calibri"/>
                        <a:cs typeface="Calibri"/>
                        <a:sym typeface="Calibri"/>
                      </a:endParaRPr>
                    </a:p>
                  </a:txBody>
                  <a:tcPr marL="50325" marR="50325" marT="0" marB="0">
                    <a:lnL w="12700" cmpd="sng">
                      <a:solidFill>
                        <a:prstClr val="black"/>
                      </a:solidFill>
                      <a:prstDash val="solid"/>
                    </a:lnL>
                    <a:lnR w="12700" cmpd="sng">
                      <a:solidFill>
                        <a:prstClr val="black"/>
                      </a:solidFill>
                      <a:prstDash val="solid"/>
                    </a:lnR>
                    <a:lnT w="12700" cmpd="sng">
                      <a:solidFill>
                        <a:prstClr val="black"/>
                      </a:solidFill>
                      <a:prstDash val="solid"/>
                    </a:lnT>
                    <a:lnB w="12700" cmpd="sng">
                      <a:solidFill>
                        <a:prstClr val="black"/>
                      </a:solidFill>
                      <a:prstDash val="solid"/>
                    </a:lnB>
                    <a:lnTlToBr w="12700" cmpd="sng">
                      <a:noFill/>
                      <a:prstDash val="solid"/>
                    </a:lnTlToBr>
                    <a:lnBlToTr w="12700" cmpd="sng">
                      <a:noFill/>
                      <a:prstDash val="solid"/>
                    </a:lnBlToTr>
                    <a:noFill/>
                  </a:tcPr>
                </a:tc>
                <a:extLst>
                  <a:ext uri="{0D108BD9-81ED-4DB2-BD59-A6C34878D82A}">
                    <a16:rowId xmlns:a16="http://schemas.microsoft.com/office/drawing/2014/main" val="10005"/>
                  </a:ext>
                </a:extLst>
              </a:tr>
              <a:tr h="128250">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l" rtl="0">
                        <a:lnSpc>
                          <a:spcPct val="107000"/>
                        </a:lnSpc>
                        <a:spcBef>
                          <a:spcPts val="0"/>
                        </a:spcBef>
                        <a:spcAft>
                          <a:spcPts val="0"/>
                        </a:spcAft>
                        <a:buClr>
                          <a:srgbClr val="000000"/>
                        </a:buClr>
                        <a:buSzPts val="800"/>
                        <a:buFont typeface="Arial"/>
                        <a:buNone/>
                      </a:pPr>
                      <a:r>
                        <a:rPr lang="en-CA" sz="1000" b="1" u="none" strike="noStrike" cap="none" dirty="0">
                          <a:latin typeface="Century Gothic" panose="020B0502020202020204" pitchFamily="34" charset="0"/>
                        </a:rPr>
                        <a:t>Mode of Administration</a:t>
                      </a:r>
                      <a:endParaRPr sz="1000" b="1" u="none" strike="noStrike" cap="none" dirty="0">
                        <a:latin typeface="Century Gothic" panose="020B0502020202020204" pitchFamily="34" charset="0"/>
                        <a:ea typeface="Calibri"/>
                        <a:cs typeface="Calibri"/>
                        <a:sym typeface="Calibri"/>
                      </a:endParaRPr>
                    </a:p>
                  </a:txBody>
                  <a:tcPr marL="50325" marR="50325" marT="0" marB="0">
                    <a:lnL w="12700" cmpd="sng">
                      <a:solidFill>
                        <a:prstClr val="black"/>
                      </a:solidFill>
                      <a:prstDash val="solid"/>
                    </a:lnL>
                    <a:lnR w="12700" cmpd="sng">
                      <a:solidFill>
                        <a:prstClr val="black"/>
                      </a:solidFill>
                      <a:prstDash val="solid"/>
                    </a:lnR>
                    <a:lnT w="12700" cmpd="sng">
                      <a:solidFill>
                        <a:prstClr val="black"/>
                      </a:solidFill>
                      <a:prstDash val="solid"/>
                    </a:lnT>
                    <a:lnB w="12700" cmpd="sng">
                      <a:solidFill>
                        <a:prstClr val="black"/>
                      </a:solidFill>
                      <a:prstDash val="solid"/>
                    </a:lnB>
                    <a:lnTlToBr w="12700" cmpd="sng">
                      <a:noFill/>
                      <a:prstDash val="solid"/>
                    </a:lnTlToBr>
                    <a:lnBlToTr w="12700" cmpd="sng">
                      <a:noFill/>
                      <a:prstDash val="solid"/>
                    </a:lnBlToTr>
                    <a:solidFill>
                      <a:schemeClr val="bg1">
                        <a:lumMod val="85000"/>
                      </a:schemeClr>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l" rtl="0">
                        <a:lnSpc>
                          <a:spcPct val="107000"/>
                        </a:lnSpc>
                        <a:spcBef>
                          <a:spcPts val="0"/>
                        </a:spcBef>
                        <a:spcAft>
                          <a:spcPts val="0"/>
                        </a:spcAft>
                        <a:buClr>
                          <a:srgbClr val="000000"/>
                        </a:buClr>
                        <a:buSzPts val="800"/>
                        <a:buFont typeface="Arial"/>
                        <a:buNone/>
                      </a:pPr>
                      <a:r>
                        <a:rPr lang="en-CA" sz="1000" u="none" strike="noStrike" cap="none" dirty="0">
                          <a:latin typeface="Century Gothic" panose="020B0502020202020204" pitchFamily="34" charset="0"/>
                        </a:rPr>
                        <a:t>Oral</a:t>
                      </a:r>
                      <a:endParaRPr sz="1000" u="none" strike="noStrike" cap="none" dirty="0">
                        <a:latin typeface="Century Gothic" panose="020B0502020202020204" pitchFamily="34" charset="0"/>
                        <a:ea typeface="Calibri"/>
                        <a:cs typeface="Calibri"/>
                        <a:sym typeface="Calibri"/>
                      </a:endParaRPr>
                    </a:p>
                  </a:txBody>
                  <a:tcPr marL="50325" marR="50325" marT="0" marB="0">
                    <a:lnL w="12700" cmpd="sng">
                      <a:solidFill>
                        <a:prstClr val="black"/>
                      </a:solidFill>
                      <a:prstDash val="solid"/>
                    </a:lnL>
                    <a:lnR w="12700" cmpd="sng">
                      <a:solidFill>
                        <a:prstClr val="black"/>
                      </a:solidFill>
                      <a:prstDash val="solid"/>
                    </a:lnR>
                    <a:lnT w="12700" cmpd="sng">
                      <a:solidFill>
                        <a:prstClr val="black"/>
                      </a:solidFill>
                      <a:prstDash val="solid"/>
                    </a:lnT>
                    <a:lnB w="12700" cmpd="sng">
                      <a:solidFill>
                        <a:prstClr val="black"/>
                      </a:solidFill>
                      <a:prstDash val="solid"/>
                    </a:lnB>
                    <a:lnTlToBr w="12700" cmpd="sng">
                      <a:noFill/>
                      <a:prstDash val="solid"/>
                    </a:lnTlToBr>
                    <a:lnBlToTr w="12700" cmpd="sng">
                      <a:noFill/>
                      <a:prstDash val="solid"/>
                    </a:lnBlToTr>
                    <a:noFill/>
                  </a:tcPr>
                </a:tc>
                <a:extLst>
                  <a:ext uri="{0D108BD9-81ED-4DB2-BD59-A6C34878D82A}">
                    <a16:rowId xmlns:a16="http://schemas.microsoft.com/office/drawing/2014/main" val="10006"/>
                  </a:ext>
                </a:extLst>
              </a:tr>
              <a:tr h="951450">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l" rtl="0">
                        <a:lnSpc>
                          <a:spcPct val="107000"/>
                        </a:lnSpc>
                        <a:spcBef>
                          <a:spcPts val="0"/>
                        </a:spcBef>
                        <a:spcAft>
                          <a:spcPts val="0"/>
                        </a:spcAft>
                        <a:buClr>
                          <a:srgbClr val="000000"/>
                        </a:buClr>
                        <a:buSzPts val="800"/>
                        <a:buFont typeface="Arial"/>
                        <a:buNone/>
                      </a:pPr>
                      <a:r>
                        <a:rPr lang="en-CA" sz="1000" b="1" u="none" strike="noStrike" cap="none" dirty="0">
                          <a:latin typeface="Century Gothic" panose="020B0502020202020204" pitchFamily="34" charset="0"/>
                        </a:rPr>
                        <a:t>Side Effects</a:t>
                      </a:r>
                      <a:endParaRPr sz="1000" b="1" u="none" strike="noStrike" cap="none" dirty="0">
                        <a:latin typeface="Century Gothic" panose="020B0502020202020204" pitchFamily="34" charset="0"/>
                        <a:ea typeface="Calibri"/>
                        <a:cs typeface="Calibri"/>
                        <a:sym typeface="Calibri"/>
                      </a:endParaRPr>
                    </a:p>
                  </a:txBody>
                  <a:tcPr marL="50325" marR="50325" marT="0" marB="0">
                    <a:lnL w="12700" cmpd="sng">
                      <a:solidFill>
                        <a:prstClr val="black"/>
                      </a:solidFill>
                      <a:prstDash val="solid"/>
                    </a:lnL>
                    <a:lnR w="12700" cmpd="sng">
                      <a:solidFill>
                        <a:prstClr val="black"/>
                      </a:solidFill>
                      <a:prstDash val="solid"/>
                    </a:lnR>
                    <a:lnT w="12700" cmpd="sng">
                      <a:solidFill>
                        <a:prstClr val="black"/>
                      </a:solidFill>
                      <a:prstDash val="solid"/>
                    </a:lnT>
                    <a:lnB w="12700" cmpd="sng">
                      <a:solidFill>
                        <a:prstClr val="black"/>
                      </a:solidFill>
                      <a:prstDash val="solid"/>
                    </a:lnB>
                    <a:lnTlToBr w="12700" cmpd="sng">
                      <a:noFill/>
                      <a:prstDash val="solid"/>
                    </a:lnTlToBr>
                    <a:lnBlToTr w="12700" cmpd="sng">
                      <a:noFill/>
                      <a:prstDash val="solid"/>
                    </a:lnBlToTr>
                    <a:solidFill>
                      <a:schemeClr val="bg1">
                        <a:lumMod val="85000"/>
                      </a:schemeClr>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l" rtl="0">
                        <a:lnSpc>
                          <a:spcPct val="107000"/>
                        </a:lnSpc>
                        <a:spcBef>
                          <a:spcPts val="0"/>
                        </a:spcBef>
                        <a:spcAft>
                          <a:spcPts val="0"/>
                        </a:spcAft>
                        <a:buClr>
                          <a:srgbClr val="000000"/>
                        </a:buClr>
                        <a:buSzPts val="800"/>
                        <a:buFont typeface="Arial"/>
                        <a:buNone/>
                      </a:pPr>
                      <a:r>
                        <a:rPr lang="en-CA" sz="1000" u="none" strike="noStrike" cap="none" dirty="0">
                          <a:latin typeface="Century Gothic" panose="020B0502020202020204" pitchFamily="34" charset="0"/>
                        </a:rPr>
                        <a:t>TDF + FTC: Short-term gastrointestinal side effects; Transient increase in serum creatinine. Very rarely: Proteinuria, decreasing GFR and Fanconi’s syndrome</a:t>
                      </a:r>
                      <a:endParaRPr sz="1000" u="none" strike="noStrike" cap="none" dirty="0">
                        <a:latin typeface="Century Gothic" panose="020B0502020202020204" pitchFamily="34" charset="0"/>
                      </a:endParaRPr>
                    </a:p>
                    <a:p>
                      <a:pPr marL="0" marR="0" lvl="0" indent="0" algn="l" rtl="0">
                        <a:lnSpc>
                          <a:spcPct val="107000"/>
                        </a:lnSpc>
                        <a:spcBef>
                          <a:spcPts val="800"/>
                        </a:spcBef>
                        <a:spcAft>
                          <a:spcPts val="0"/>
                        </a:spcAft>
                        <a:buClr>
                          <a:srgbClr val="000000"/>
                        </a:buClr>
                        <a:buSzPts val="800"/>
                        <a:buFont typeface="Arial"/>
                        <a:buNone/>
                      </a:pPr>
                      <a:r>
                        <a:rPr lang="en-CA" sz="1000" u="none" strike="noStrike" cap="none" dirty="0">
                          <a:latin typeface="Century Gothic" panose="020B0502020202020204" pitchFamily="34" charset="0"/>
                        </a:rPr>
                        <a:t> </a:t>
                      </a:r>
                      <a:endParaRPr sz="1000" u="none" strike="noStrike" cap="none" dirty="0">
                        <a:latin typeface="Century Gothic" panose="020B0502020202020204" pitchFamily="34" charset="0"/>
                      </a:endParaRPr>
                    </a:p>
                    <a:p>
                      <a:pPr marL="0" marR="0" lvl="0" indent="0" algn="l" rtl="0">
                        <a:lnSpc>
                          <a:spcPct val="107000"/>
                        </a:lnSpc>
                        <a:spcBef>
                          <a:spcPts val="800"/>
                        </a:spcBef>
                        <a:spcAft>
                          <a:spcPts val="0"/>
                        </a:spcAft>
                        <a:buClr>
                          <a:srgbClr val="000000"/>
                        </a:buClr>
                        <a:buSzPts val="800"/>
                        <a:buFont typeface="Arial"/>
                        <a:buNone/>
                      </a:pPr>
                      <a:r>
                        <a:rPr lang="en-CA" sz="1000" u="none" strike="noStrike" cap="none" dirty="0">
                          <a:latin typeface="Century Gothic" panose="020B0502020202020204" pitchFamily="34" charset="0"/>
                        </a:rPr>
                        <a:t>EE + LNG: Temporary side effects like breakthrough bleeding, nausea, breast tenderness, headaches, and mood changes</a:t>
                      </a:r>
                      <a:endParaRPr sz="1000" u="none" strike="noStrike" cap="none" dirty="0">
                        <a:latin typeface="Century Gothic" panose="020B0502020202020204" pitchFamily="34" charset="0"/>
                        <a:ea typeface="Calibri"/>
                        <a:cs typeface="Calibri"/>
                        <a:sym typeface="Calibri"/>
                      </a:endParaRPr>
                    </a:p>
                  </a:txBody>
                  <a:tcPr marL="50325" marR="50325" marT="0" marB="0">
                    <a:lnL w="12700" cmpd="sng">
                      <a:solidFill>
                        <a:prstClr val="black"/>
                      </a:solidFill>
                      <a:prstDash val="solid"/>
                    </a:lnL>
                    <a:lnR w="12700" cmpd="sng">
                      <a:solidFill>
                        <a:prstClr val="black"/>
                      </a:solidFill>
                      <a:prstDash val="solid"/>
                    </a:lnR>
                    <a:lnT w="12700" cmpd="sng">
                      <a:solidFill>
                        <a:prstClr val="black"/>
                      </a:solidFill>
                      <a:prstDash val="solid"/>
                    </a:lnT>
                    <a:lnB w="12700" cmpd="sng">
                      <a:solidFill>
                        <a:prstClr val="black"/>
                      </a:solidFill>
                      <a:prstDash val="solid"/>
                    </a:lnB>
                    <a:lnTlToBr w="12700" cmpd="sng">
                      <a:noFill/>
                      <a:prstDash val="solid"/>
                    </a:lnTlToBr>
                    <a:lnBlToTr w="12700" cmpd="sng">
                      <a:noFill/>
                      <a:prstDash val="solid"/>
                    </a:lnBlToTr>
                    <a:noFill/>
                  </a:tcPr>
                </a:tc>
                <a:extLst>
                  <a:ext uri="{0D108BD9-81ED-4DB2-BD59-A6C34878D82A}">
                    <a16:rowId xmlns:a16="http://schemas.microsoft.com/office/drawing/2014/main" val="10007"/>
                  </a:ext>
                </a:extLst>
              </a:tr>
              <a:tr h="1082384">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l" rtl="0">
                        <a:lnSpc>
                          <a:spcPct val="107000"/>
                        </a:lnSpc>
                        <a:spcBef>
                          <a:spcPts val="0"/>
                        </a:spcBef>
                        <a:spcAft>
                          <a:spcPts val="0"/>
                        </a:spcAft>
                        <a:buClr>
                          <a:srgbClr val="000000"/>
                        </a:buClr>
                        <a:buSzPts val="800"/>
                        <a:buFont typeface="Arial"/>
                        <a:buNone/>
                      </a:pPr>
                      <a:r>
                        <a:rPr lang="en-CA" sz="1000" b="1" u="none" strike="noStrike" cap="none" dirty="0">
                          <a:latin typeface="Century Gothic" panose="020B0502020202020204" pitchFamily="34" charset="0"/>
                        </a:rPr>
                        <a:t>Drug-drug Interactions</a:t>
                      </a:r>
                      <a:endParaRPr sz="1000" b="1" u="none" strike="noStrike" cap="none" dirty="0">
                        <a:latin typeface="Century Gothic" panose="020B0502020202020204" pitchFamily="34" charset="0"/>
                        <a:ea typeface="Calibri"/>
                        <a:cs typeface="Calibri"/>
                        <a:sym typeface="Calibri"/>
                      </a:endParaRPr>
                    </a:p>
                  </a:txBody>
                  <a:tcPr marL="50325" marR="50325" marT="0" marB="0">
                    <a:lnL w="12700" cmpd="sng">
                      <a:solidFill>
                        <a:prstClr val="black"/>
                      </a:solidFill>
                      <a:prstDash val="solid"/>
                    </a:lnL>
                    <a:lnR w="12700" cmpd="sng">
                      <a:solidFill>
                        <a:prstClr val="black"/>
                      </a:solidFill>
                      <a:prstDash val="solid"/>
                    </a:lnR>
                    <a:lnT w="12700" cmpd="sng">
                      <a:solidFill>
                        <a:prstClr val="black"/>
                      </a:solidFill>
                      <a:prstDash val="solid"/>
                    </a:lnT>
                    <a:lnB w="12700" cmpd="sng">
                      <a:solidFill>
                        <a:prstClr val="black"/>
                      </a:solidFill>
                      <a:prstDash val="solid"/>
                    </a:lnB>
                    <a:lnTlToBr w="12700" cmpd="sng">
                      <a:noFill/>
                      <a:prstDash val="solid"/>
                    </a:lnTlToBr>
                    <a:lnBlToTr w="12700" cmpd="sng">
                      <a:noFill/>
                      <a:prstDash val="solid"/>
                    </a:lnBlToTr>
                    <a:solidFill>
                      <a:schemeClr val="bg1">
                        <a:lumMod val="85000"/>
                      </a:schemeClr>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l" rtl="0">
                        <a:lnSpc>
                          <a:spcPct val="107000"/>
                        </a:lnSpc>
                        <a:spcBef>
                          <a:spcPts val="0"/>
                        </a:spcBef>
                        <a:spcAft>
                          <a:spcPts val="0"/>
                        </a:spcAft>
                        <a:buClr>
                          <a:srgbClr val="000000"/>
                        </a:buClr>
                        <a:buSzPts val="800"/>
                        <a:buFont typeface="Arial"/>
                        <a:buNone/>
                      </a:pPr>
                      <a:r>
                        <a:rPr lang="en-CA" sz="1000" u="none" strike="noStrike" cap="none" dirty="0">
                          <a:latin typeface="Century Gothic" panose="020B0502020202020204" pitchFamily="34" charset="0"/>
                        </a:rPr>
                        <a:t>TDF + FTC: Drugs that compete for kidney elimination pathways (NSAIDs) and increase risk of nephrotoxicity (Adefovir, Aminoglycosides, Vancomycin, Amphotericin B, Foscarnet, Cidofovir, Acyclovir)</a:t>
                      </a:r>
                      <a:endParaRPr sz="1000" u="none" strike="noStrike" cap="none" dirty="0">
                        <a:latin typeface="Century Gothic" panose="020B0502020202020204" pitchFamily="34" charset="0"/>
                      </a:endParaRPr>
                    </a:p>
                    <a:p>
                      <a:pPr marL="0" marR="0" lvl="0" indent="0" algn="l" rtl="0">
                        <a:lnSpc>
                          <a:spcPct val="107000"/>
                        </a:lnSpc>
                        <a:spcBef>
                          <a:spcPts val="800"/>
                        </a:spcBef>
                        <a:spcAft>
                          <a:spcPts val="0"/>
                        </a:spcAft>
                        <a:buClr>
                          <a:srgbClr val="000000"/>
                        </a:buClr>
                        <a:buSzPts val="800"/>
                        <a:buFont typeface="Arial"/>
                        <a:buNone/>
                      </a:pPr>
                      <a:r>
                        <a:rPr lang="en-CA" sz="1000" u="none" strike="noStrike" cap="none" dirty="0">
                          <a:latin typeface="Century Gothic" panose="020B0502020202020204" pitchFamily="34" charset="0"/>
                        </a:rPr>
                        <a:t>EE + LNG: Hepatic enzyme inducers/inhibitors that act on hormonal metabolism (anticonvulsants, herbal remedies, anti-mycobacterials, azole antifungals, calcium channel blockers)</a:t>
                      </a:r>
                      <a:endParaRPr sz="1000" u="none" strike="noStrike" cap="none" dirty="0">
                        <a:latin typeface="Century Gothic" panose="020B0502020202020204" pitchFamily="34" charset="0"/>
                        <a:ea typeface="Calibri"/>
                        <a:cs typeface="Calibri"/>
                        <a:sym typeface="Calibri"/>
                      </a:endParaRPr>
                    </a:p>
                  </a:txBody>
                  <a:tcPr marL="50325" marR="50325" marT="0" marB="0">
                    <a:lnL w="12700" cmpd="sng">
                      <a:solidFill>
                        <a:prstClr val="black"/>
                      </a:solidFill>
                      <a:prstDash val="solid"/>
                    </a:lnL>
                    <a:lnR w="12700" cmpd="sng">
                      <a:solidFill>
                        <a:prstClr val="black"/>
                      </a:solidFill>
                      <a:prstDash val="solid"/>
                    </a:lnR>
                    <a:lnT w="12700" cmpd="sng">
                      <a:solidFill>
                        <a:prstClr val="black"/>
                      </a:solidFill>
                      <a:prstDash val="solid"/>
                    </a:lnT>
                    <a:lnB w="12700" cmpd="sng">
                      <a:solidFill>
                        <a:prstClr val="black"/>
                      </a:solidFill>
                      <a:prstDash val="solid"/>
                    </a:lnB>
                    <a:lnTlToBr w="12700" cmpd="sng">
                      <a:noFill/>
                      <a:prstDash val="solid"/>
                    </a:lnTlToBr>
                    <a:lnBlToTr w="12700" cmpd="sng">
                      <a:noFill/>
                      <a:prstDash val="solid"/>
                    </a:lnBlToTr>
                    <a:noFill/>
                  </a:tcPr>
                </a:tc>
                <a:extLst>
                  <a:ext uri="{0D108BD9-81ED-4DB2-BD59-A6C34878D82A}">
                    <a16:rowId xmlns:a16="http://schemas.microsoft.com/office/drawing/2014/main" val="10008"/>
                  </a:ext>
                </a:extLst>
              </a:tr>
              <a:tr h="262475">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l" rtl="0">
                        <a:lnSpc>
                          <a:spcPct val="107000"/>
                        </a:lnSpc>
                        <a:spcBef>
                          <a:spcPts val="0"/>
                        </a:spcBef>
                        <a:spcAft>
                          <a:spcPts val="0"/>
                        </a:spcAft>
                        <a:buClr>
                          <a:srgbClr val="000000"/>
                        </a:buClr>
                        <a:buSzPts val="800"/>
                        <a:buFont typeface="Arial"/>
                        <a:buNone/>
                      </a:pPr>
                      <a:r>
                        <a:rPr lang="en-CA" sz="1000" b="1" u="none" strike="noStrike" cap="none" dirty="0">
                          <a:latin typeface="Century Gothic" panose="020B0502020202020204" pitchFamily="34" charset="0"/>
                        </a:rPr>
                        <a:t>Contraindications</a:t>
                      </a:r>
                      <a:endParaRPr sz="1000" b="1" u="none" strike="noStrike" cap="none" dirty="0">
                        <a:latin typeface="Century Gothic" panose="020B0502020202020204" pitchFamily="34" charset="0"/>
                        <a:ea typeface="Calibri"/>
                        <a:cs typeface="Calibri"/>
                        <a:sym typeface="Calibri"/>
                      </a:endParaRPr>
                    </a:p>
                  </a:txBody>
                  <a:tcPr marL="50325" marR="50325" marT="0" marB="0">
                    <a:lnL w="12700" cmpd="sng">
                      <a:solidFill>
                        <a:prstClr val="black"/>
                      </a:solidFill>
                      <a:prstDash val="solid"/>
                    </a:lnL>
                    <a:lnR w="12700" cmpd="sng">
                      <a:solidFill>
                        <a:prstClr val="black"/>
                      </a:solidFill>
                      <a:prstDash val="solid"/>
                    </a:lnR>
                    <a:lnT w="12700" cmpd="sng">
                      <a:solidFill>
                        <a:prstClr val="black"/>
                      </a:solidFill>
                      <a:prstDash val="solid"/>
                    </a:lnT>
                    <a:lnB w="12700" cmpd="sng">
                      <a:solidFill>
                        <a:prstClr val="black"/>
                      </a:solidFill>
                      <a:prstDash val="solid"/>
                    </a:lnB>
                    <a:lnTlToBr w="12700" cmpd="sng">
                      <a:noFill/>
                      <a:prstDash val="solid"/>
                    </a:lnTlToBr>
                    <a:lnBlToTr w="12700" cmpd="sng">
                      <a:noFill/>
                      <a:prstDash val="solid"/>
                    </a:lnBlToTr>
                    <a:solidFill>
                      <a:schemeClr val="bg1">
                        <a:lumMod val="85000"/>
                      </a:schemeClr>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l" rtl="0">
                        <a:lnSpc>
                          <a:spcPct val="107000"/>
                        </a:lnSpc>
                        <a:spcBef>
                          <a:spcPts val="0"/>
                        </a:spcBef>
                        <a:spcAft>
                          <a:spcPts val="0"/>
                        </a:spcAft>
                        <a:buClr>
                          <a:srgbClr val="000000"/>
                        </a:buClr>
                        <a:buSzPts val="800"/>
                        <a:buFont typeface="Arial"/>
                        <a:buNone/>
                      </a:pPr>
                      <a:r>
                        <a:rPr lang="en-CA" sz="1000" u="none" strike="noStrike" cap="none" dirty="0">
                          <a:latin typeface="Century Gothic" panose="020B0502020202020204" pitchFamily="34" charset="0"/>
                        </a:rPr>
                        <a:t>Known kidney impairment (eGFR &lt;50ml/min), cardiovascular risk, postpartum period (&lt;21 days), cancers (breast, liver)</a:t>
                      </a:r>
                      <a:endParaRPr sz="1000" u="none" strike="noStrike" cap="none" dirty="0">
                        <a:latin typeface="Century Gothic" panose="020B0502020202020204" pitchFamily="34" charset="0"/>
                        <a:ea typeface="Calibri"/>
                        <a:cs typeface="Calibri"/>
                        <a:sym typeface="Calibri"/>
                      </a:endParaRPr>
                    </a:p>
                  </a:txBody>
                  <a:tcPr marL="50325" marR="50325" marT="0" marB="0">
                    <a:lnL w="12700" cmpd="sng">
                      <a:solidFill>
                        <a:prstClr val="black"/>
                      </a:solidFill>
                      <a:prstDash val="solid"/>
                    </a:lnL>
                    <a:lnR w="12700" cmpd="sng">
                      <a:solidFill>
                        <a:prstClr val="black"/>
                      </a:solidFill>
                      <a:prstDash val="solid"/>
                    </a:lnR>
                    <a:lnT w="12700" cmpd="sng">
                      <a:solidFill>
                        <a:prstClr val="black"/>
                      </a:solidFill>
                      <a:prstDash val="solid"/>
                    </a:lnT>
                    <a:lnB w="12700" cmpd="sng">
                      <a:solidFill>
                        <a:prstClr val="black"/>
                      </a:solidFill>
                      <a:prstDash val="solid"/>
                    </a:lnB>
                    <a:lnTlToBr w="12700" cmpd="sng">
                      <a:noFill/>
                      <a:prstDash val="solid"/>
                    </a:lnTlToBr>
                    <a:lnBlToTr w="12700" cmpd="sng">
                      <a:noFill/>
                      <a:prstDash val="solid"/>
                    </a:lnBlToTr>
                    <a:noFill/>
                  </a:tcPr>
                </a:tc>
                <a:extLst>
                  <a:ext uri="{0D108BD9-81ED-4DB2-BD59-A6C34878D82A}">
                    <a16:rowId xmlns:a16="http://schemas.microsoft.com/office/drawing/2014/main" val="10009"/>
                  </a:ext>
                </a:extLst>
              </a:tr>
            </a:tbl>
          </a:graphicData>
        </a:graphic>
      </p:graphicFrame>
      <p:sp>
        <p:nvSpPr>
          <p:cNvPr id="6" name="TextBox 5">
            <a:extLst>
              <a:ext uri="{FF2B5EF4-FFF2-40B4-BE49-F238E27FC236}">
                <a16:creationId xmlns:a16="http://schemas.microsoft.com/office/drawing/2014/main" id="{A032F763-B9C0-ED2E-02AE-1640123E4D37}"/>
              </a:ext>
            </a:extLst>
          </p:cNvPr>
          <p:cNvSpPr txBox="1"/>
          <p:nvPr/>
        </p:nvSpPr>
        <p:spPr>
          <a:xfrm>
            <a:off x="3275901" y="790486"/>
            <a:ext cx="4572000" cy="600164"/>
          </a:xfrm>
          <a:prstGeom prst="rect">
            <a:avLst/>
          </a:prstGeom>
          <a:noFill/>
        </p:spPr>
        <p:txBody>
          <a:bodyPr wrap="square">
            <a:spAutoFit/>
          </a:bodyPr>
          <a:lstStyle/>
          <a:p>
            <a:r>
              <a:rPr kumimoji="0" lang="en-CA" sz="3300" b="0" i="0" u="none" strike="noStrike" kern="0" cap="none" spc="0" normalizeH="0" baseline="0" noProof="0" dirty="0">
                <a:ln>
                  <a:noFill/>
                </a:ln>
                <a:solidFill>
                  <a:srgbClr val="007E00"/>
                </a:solidFill>
                <a:effectLst/>
                <a:uLnTx/>
                <a:uFillTx/>
                <a:latin typeface="Century Gothic"/>
                <a:sym typeface="Century Gothic"/>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xmlns:lc="http://schemas.openxmlformats.org/drawingml/2006/lockedCanvas" textRoundtripDataId="0"/>
                  </a:ext>
                </a:extLst>
              </a:rPr>
              <a:t>DPP Profile</a:t>
            </a:r>
            <a:endParaRPr lang="en-US" dirty="0"/>
          </a:p>
        </p:txBody>
      </p:sp>
      <p:sp>
        <p:nvSpPr>
          <p:cNvPr id="8" name="TextBox 7">
            <a:extLst>
              <a:ext uri="{FF2B5EF4-FFF2-40B4-BE49-F238E27FC236}">
                <a16:creationId xmlns:a16="http://schemas.microsoft.com/office/drawing/2014/main" id="{977198BB-BBC7-5ADD-CC36-9BB850E51C7F}"/>
              </a:ext>
            </a:extLst>
          </p:cNvPr>
          <p:cNvSpPr txBox="1"/>
          <p:nvPr/>
        </p:nvSpPr>
        <p:spPr>
          <a:xfrm>
            <a:off x="0" y="6611779"/>
            <a:ext cx="2286000" cy="246221"/>
          </a:xfrm>
          <a:prstGeom prst="rect">
            <a:avLst/>
          </a:prstGeom>
          <a:noFill/>
        </p:spPr>
        <p:txBody>
          <a:bodyPr wrap="square">
            <a:spAutoFit/>
          </a:bodyPr>
          <a:lstStyle/>
          <a:p>
            <a:r>
              <a:rPr lang="en-US" sz="1000" b="1" dirty="0">
                <a:latin typeface="Century Gothic" panose="020B0502020202020204" pitchFamily="34" charset="0"/>
              </a:rPr>
              <a:t>Table 3: DPP Profile</a:t>
            </a:r>
          </a:p>
        </p:txBody>
      </p:sp>
    </p:spTree>
    <p:extLst>
      <p:ext uri="{BB962C8B-B14F-4D97-AF65-F5344CB8AC3E}">
        <p14:creationId xmlns:p14="http://schemas.microsoft.com/office/powerpoint/2010/main" val="54378801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130832-CB27-6289-E71E-EB15D71DD3D4}"/>
            </a:ext>
          </a:extLst>
        </p:cNvPr>
        <p:cNvGrpSpPr/>
        <p:nvPr/>
      </p:nvGrpSpPr>
      <p:grpSpPr>
        <a:xfrm>
          <a:off x="0" y="0"/>
          <a:ext cx="0" cy="0"/>
          <a:chOff x="0" y="0"/>
          <a:chExt cx="0" cy="0"/>
        </a:xfrm>
      </p:grpSpPr>
      <p:sp>
        <p:nvSpPr>
          <p:cNvPr id="10" name="TextBox 9">
            <a:extLst>
              <a:ext uri="{FF2B5EF4-FFF2-40B4-BE49-F238E27FC236}">
                <a16:creationId xmlns:a16="http://schemas.microsoft.com/office/drawing/2014/main" id="{7293CE89-122C-A49E-8373-182EB661E00D}"/>
              </a:ext>
            </a:extLst>
          </p:cNvPr>
          <p:cNvSpPr txBox="1"/>
          <p:nvPr/>
        </p:nvSpPr>
        <p:spPr>
          <a:xfrm>
            <a:off x="2819579" y="917713"/>
            <a:ext cx="5155035" cy="600164"/>
          </a:xfrm>
          <a:prstGeom prst="rect">
            <a:avLst/>
          </a:prstGeom>
          <a:noFill/>
        </p:spPr>
        <p:txBody>
          <a:bodyPr wrap="squar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3300" b="0" i="0" u="none" strike="noStrike" kern="1200" cap="none" spc="0" normalizeH="0" baseline="0" noProof="0" dirty="0">
                <a:ln>
                  <a:noFill/>
                </a:ln>
                <a:solidFill>
                  <a:srgbClr val="007E00"/>
                </a:solidFill>
                <a:effectLst/>
                <a:uLnTx/>
                <a:uFillTx/>
                <a:latin typeface="Century Gothic" panose="020B0502020202020204" pitchFamily="34" charset="0"/>
                <a:ea typeface="+mn-ea"/>
                <a:cs typeface="+mn-cs"/>
              </a:rPr>
              <a:t>Initiation Steps </a:t>
            </a:r>
            <a:endParaRPr kumimoji="0" lang="en-US" sz="3300" b="0" i="0" u="none" strike="noStrike" kern="1200" cap="none" spc="0" normalizeH="0" baseline="0" noProof="0" dirty="0">
              <a:ln>
                <a:noFill/>
              </a:ln>
              <a:solidFill>
                <a:prstClr val="black"/>
              </a:solidFill>
              <a:effectLst/>
              <a:uLnTx/>
              <a:uFillTx/>
              <a:latin typeface="Aptos" panose="02110004020202020204"/>
              <a:ea typeface="+mn-ea"/>
              <a:cs typeface="+mn-cs"/>
            </a:endParaRPr>
          </a:p>
        </p:txBody>
      </p:sp>
      <p:graphicFrame>
        <p:nvGraphicFramePr>
          <p:cNvPr id="2" name="Google Shape;162;p10">
            <a:extLst>
              <a:ext uri="{FF2B5EF4-FFF2-40B4-BE49-F238E27FC236}">
                <a16:creationId xmlns:a16="http://schemas.microsoft.com/office/drawing/2014/main" id="{8AB1294E-1A19-116F-1896-5777BE9A9927}"/>
              </a:ext>
            </a:extLst>
          </p:cNvPr>
          <p:cNvGraphicFramePr/>
          <p:nvPr>
            <p:extLst>
              <p:ext uri="{D42A27DB-BD31-4B8C-83A1-F6EECF244321}">
                <p14:modId xmlns:p14="http://schemas.microsoft.com/office/powerpoint/2010/main" val="341747174"/>
              </p:ext>
            </p:extLst>
          </p:nvPr>
        </p:nvGraphicFramePr>
        <p:xfrm>
          <a:off x="64853" y="1894663"/>
          <a:ext cx="9014294" cy="4346746"/>
        </p:xfrm>
        <a:graphic>
          <a:graphicData uri="http://schemas.openxmlformats.org/drawingml/2006/table">
            <a:tbl>
              <a:tblPr>
                <a:noFill/>
              </a:tblPr>
              <a:tblGrid>
                <a:gridCol w="1246088">
                  <a:extLst>
                    <a:ext uri="{9D8B030D-6E8A-4147-A177-3AD203B41FA5}">
                      <a16:colId xmlns:a16="http://schemas.microsoft.com/office/drawing/2014/main" val="20000"/>
                    </a:ext>
                  </a:extLst>
                </a:gridCol>
                <a:gridCol w="1644243">
                  <a:extLst>
                    <a:ext uri="{9D8B030D-6E8A-4147-A177-3AD203B41FA5}">
                      <a16:colId xmlns:a16="http://schemas.microsoft.com/office/drawing/2014/main" val="20001"/>
                    </a:ext>
                  </a:extLst>
                </a:gridCol>
                <a:gridCol w="1532926">
                  <a:extLst>
                    <a:ext uri="{9D8B030D-6E8A-4147-A177-3AD203B41FA5}">
                      <a16:colId xmlns:a16="http://schemas.microsoft.com/office/drawing/2014/main" val="20002"/>
                    </a:ext>
                  </a:extLst>
                </a:gridCol>
                <a:gridCol w="1417740">
                  <a:extLst>
                    <a:ext uri="{9D8B030D-6E8A-4147-A177-3AD203B41FA5}">
                      <a16:colId xmlns:a16="http://schemas.microsoft.com/office/drawing/2014/main" val="20003"/>
                    </a:ext>
                  </a:extLst>
                </a:gridCol>
                <a:gridCol w="1501629">
                  <a:extLst>
                    <a:ext uri="{9D8B030D-6E8A-4147-A177-3AD203B41FA5}">
                      <a16:colId xmlns:a16="http://schemas.microsoft.com/office/drawing/2014/main" val="20004"/>
                    </a:ext>
                  </a:extLst>
                </a:gridCol>
                <a:gridCol w="1671668">
                  <a:extLst>
                    <a:ext uri="{9D8B030D-6E8A-4147-A177-3AD203B41FA5}">
                      <a16:colId xmlns:a16="http://schemas.microsoft.com/office/drawing/2014/main" val="20005"/>
                    </a:ext>
                  </a:extLst>
                </a:gridCol>
              </a:tblGrid>
              <a:tr h="988671">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l" rtl="0">
                        <a:lnSpc>
                          <a:spcPct val="100000"/>
                        </a:lnSpc>
                        <a:spcBef>
                          <a:spcPts val="0"/>
                        </a:spcBef>
                        <a:spcAft>
                          <a:spcPts val="0"/>
                        </a:spcAft>
                        <a:buClr>
                          <a:srgbClr val="000000"/>
                        </a:buClr>
                        <a:buSzPts val="1300"/>
                        <a:buFont typeface="Arial"/>
                        <a:buNone/>
                      </a:pPr>
                      <a:r>
                        <a:rPr lang="en-CA" sz="1200" b="1" i="0" u="sng" strike="noStrike" cap="none" dirty="0">
                          <a:solidFill>
                            <a:srgbClr val="000000"/>
                          </a:solidFill>
                          <a:latin typeface="Century Gothic"/>
                          <a:ea typeface="Century Gothic"/>
                          <a:cs typeface="Century Gothic"/>
                          <a:sym typeface="Century Gothic"/>
                        </a:rPr>
                        <a:t>STEP 1</a:t>
                      </a:r>
                      <a:r>
                        <a:rPr lang="en-CA" sz="1200" b="0" i="0" u="none" strike="noStrike" cap="none" dirty="0">
                          <a:solidFill>
                            <a:srgbClr val="000000"/>
                          </a:solidFill>
                          <a:latin typeface="Century Gothic"/>
                          <a:ea typeface="Century Gothic"/>
                          <a:cs typeface="Century Gothic"/>
                          <a:sym typeface="Century Gothic"/>
                        </a:rPr>
                        <a:t>:</a:t>
                      </a:r>
                      <a:endParaRPr sz="1200" u="none" strike="noStrike" cap="none" dirty="0"/>
                    </a:p>
                    <a:p>
                      <a:pPr marL="0" marR="0" lvl="0" indent="0" algn="l" rtl="0">
                        <a:lnSpc>
                          <a:spcPct val="100000"/>
                        </a:lnSpc>
                        <a:spcBef>
                          <a:spcPts val="0"/>
                        </a:spcBef>
                        <a:spcAft>
                          <a:spcPts val="0"/>
                        </a:spcAft>
                        <a:buClr>
                          <a:srgbClr val="000000"/>
                        </a:buClr>
                        <a:buSzPts val="1300"/>
                        <a:buFont typeface="Arial"/>
                        <a:buNone/>
                      </a:pPr>
                      <a:r>
                        <a:rPr lang="en-CA" sz="1200" b="1" i="0" u="none" strike="noStrike" cap="none" dirty="0">
                          <a:solidFill>
                            <a:srgbClr val="000000"/>
                          </a:solidFill>
                          <a:latin typeface="Century Gothic"/>
                          <a:ea typeface="Century Gothic"/>
                          <a:cs typeface="Century Gothic"/>
                          <a:sym typeface="Century Gothic"/>
                        </a:rPr>
                        <a:t>Provide information </a:t>
                      </a:r>
                      <a:endParaRPr sz="1200" u="none" strike="noStrike" cap="none" dirty="0"/>
                    </a:p>
                  </a:txBody>
                  <a:tcPr marL="81825" marR="81825" marT="81825" marB="818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lnTlToBr w="12700" cmpd="sng">
                      <a:noFill/>
                      <a:prstDash val="solid"/>
                    </a:lnTlToBr>
                    <a:lnBlToTr w="12700" cmpd="sng">
                      <a:noFill/>
                      <a:prstDash val="solid"/>
                    </a:lnBlToTr>
                    <a:solidFill>
                      <a:srgbClr val="B6D7A8"/>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l" rtl="0">
                        <a:lnSpc>
                          <a:spcPct val="100000"/>
                        </a:lnSpc>
                        <a:spcBef>
                          <a:spcPts val="0"/>
                        </a:spcBef>
                        <a:spcAft>
                          <a:spcPts val="0"/>
                        </a:spcAft>
                        <a:buClr>
                          <a:srgbClr val="000000"/>
                        </a:buClr>
                        <a:buSzPts val="1300"/>
                        <a:buFont typeface="Arial"/>
                        <a:buNone/>
                      </a:pPr>
                      <a:r>
                        <a:rPr lang="en-CA" sz="1200" b="1" i="0" u="sng" strike="noStrike" cap="none" dirty="0">
                          <a:solidFill>
                            <a:srgbClr val="000000"/>
                          </a:solidFill>
                          <a:latin typeface="Century Gothic"/>
                          <a:ea typeface="Century Gothic"/>
                          <a:cs typeface="Century Gothic"/>
                          <a:sym typeface="Century Gothic"/>
                        </a:rPr>
                        <a:t>STEP 2</a:t>
                      </a:r>
                      <a:r>
                        <a:rPr lang="en-CA" sz="1200" b="0" i="0" u="none" strike="noStrike" cap="none" dirty="0">
                          <a:solidFill>
                            <a:srgbClr val="000000"/>
                          </a:solidFill>
                          <a:latin typeface="Century Gothic"/>
                          <a:ea typeface="Century Gothic"/>
                          <a:cs typeface="Century Gothic"/>
                          <a:sym typeface="Century Gothic"/>
                        </a:rPr>
                        <a:t>:</a:t>
                      </a:r>
                      <a:endParaRPr sz="1200" u="none" strike="noStrike" cap="none" dirty="0"/>
                    </a:p>
                    <a:p>
                      <a:pPr marL="0" marR="0" lvl="0" indent="0" algn="l" rtl="0">
                        <a:lnSpc>
                          <a:spcPct val="100000"/>
                        </a:lnSpc>
                        <a:spcBef>
                          <a:spcPts val="0"/>
                        </a:spcBef>
                        <a:spcAft>
                          <a:spcPts val="0"/>
                        </a:spcAft>
                        <a:buClr>
                          <a:srgbClr val="000000"/>
                        </a:buClr>
                        <a:buSzPts val="1300"/>
                        <a:buFont typeface="Arial"/>
                        <a:buNone/>
                      </a:pPr>
                      <a:r>
                        <a:rPr lang="en-CA" sz="1200" b="1" i="0" u="none" strike="noStrike" cap="none" dirty="0">
                          <a:solidFill>
                            <a:srgbClr val="000000"/>
                          </a:solidFill>
                          <a:latin typeface="Century Gothic"/>
                          <a:ea typeface="Century Gothic"/>
                          <a:cs typeface="Century Gothic"/>
                          <a:sym typeface="Century Gothic"/>
                        </a:rPr>
                        <a:t>Conduct HIV testing and counselling </a:t>
                      </a:r>
                      <a:endParaRPr sz="1200" u="none" strike="noStrike" cap="none" dirty="0"/>
                    </a:p>
                  </a:txBody>
                  <a:tcPr marL="81825" marR="81825" marT="81825" marB="818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lnTlToBr w="12700" cmpd="sng">
                      <a:noFill/>
                      <a:prstDash val="solid"/>
                    </a:lnTlToBr>
                    <a:lnBlToTr w="12700" cmpd="sng">
                      <a:noFill/>
                      <a:prstDash val="solid"/>
                    </a:lnBlToTr>
                    <a:solidFill>
                      <a:srgbClr val="B6D7A8"/>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l" rtl="0">
                        <a:lnSpc>
                          <a:spcPct val="100000"/>
                        </a:lnSpc>
                        <a:spcBef>
                          <a:spcPts val="0"/>
                        </a:spcBef>
                        <a:spcAft>
                          <a:spcPts val="0"/>
                        </a:spcAft>
                        <a:buClr>
                          <a:srgbClr val="000000"/>
                        </a:buClr>
                        <a:buSzPts val="1300"/>
                        <a:buFont typeface="Arial"/>
                        <a:buNone/>
                      </a:pPr>
                      <a:r>
                        <a:rPr lang="en-CA" sz="1200" b="1" i="0" u="sng" strike="noStrike" cap="none" dirty="0">
                          <a:solidFill>
                            <a:srgbClr val="000000"/>
                          </a:solidFill>
                          <a:latin typeface="Century Gothic"/>
                          <a:ea typeface="Century Gothic"/>
                          <a:cs typeface="Century Gothic"/>
                          <a:sym typeface="Century Gothic"/>
                        </a:rPr>
                        <a:t>STEP 3</a:t>
                      </a:r>
                      <a:r>
                        <a:rPr lang="en-CA" sz="1200" b="0" i="0" u="none" strike="noStrike" cap="none" dirty="0">
                          <a:solidFill>
                            <a:srgbClr val="000000"/>
                          </a:solidFill>
                          <a:latin typeface="Century Gothic"/>
                          <a:ea typeface="Century Gothic"/>
                          <a:cs typeface="Century Gothic"/>
                          <a:sym typeface="Century Gothic"/>
                        </a:rPr>
                        <a:t>:</a:t>
                      </a:r>
                      <a:endParaRPr sz="1200" u="none" strike="noStrike" cap="none" dirty="0"/>
                    </a:p>
                    <a:p>
                      <a:pPr marL="0" marR="0" lvl="0" indent="0" algn="l" rtl="0">
                        <a:lnSpc>
                          <a:spcPct val="100000"/>
                        </a:lnSpc>
                        <a:spcBef>
                          <a:spcPts val="0"/>
                        </a:spcBef>
                        <a:spcAft>
                          <a:spcPts val="0"/>
                        </a:spcAft>
                        <a:buClr>
                          <a:srgbClr val="000000"/>
                        </a:buClr>
                        <a:buSzPts val="1300"/>
                        <a:buFont typeface="Arial"/>
                        <a:buNone/>
                      </a:pPr>
                      <a:r>
                        <a:rPr lang="en-CA" sz="1200" b="1" i="0" u="none" strike="noStrike" cap="none" dirty="0">
                          <a:solidFill>
                            <a:srgbClr val="000000"/>
                          </a:solidFill>
                          <a:latin typeface="Century Gothic"/>
                          <a:ea typeface="Century Gothic"/>
                          <a:cs typeface="Century Gothic"/>
                          <a:sym typeface="Century Gothic"/>
                        </a:rPr>
                        <a:t>Assess for eligibility and risk</a:t>
                      </a:r>
                      <a:endParaRPr sz="1200" u="none" strike="noStrike" cap="none" dirty="0"/>
                    </a:p>
                    <a:p>
                      <a:pPr marL="0" marR="0" lvl="0" indent="0" algn="l" rtl="0">
                        <a:lnSpc>
                          <a:spcPct val="100000"/>
                        </a:lnSpc>
                        <a:spcBef>
                          <a:spcPts val="0"/>
                        </a:spcBef>
                        <a:spcAft>
                          <a:spcPts val="0"/>
                        </a:spcAft>
                        <a:buClr>
                          <a:srgbClr val="000000"/>
                        </a:buClr>
                        <a:buSzPts val="1300"/>
                        <a:buFont typeface="Arial"/>
                        <a:buNone/>
                      </a:pPr>
                      <a:r>
                        <a:rPr lang="en-CA" sz="1200" b="1" i="0" u="none" strike="noStrike" cap="none" dirty="0">
                          <a:solidFill>
                            <a:srgbClr val="000000"/>
                          </a:solidFill>
                          <a:latin typeface="Century Gothic"/>
                          <a:ea typeface="Century Gothic"/>
                          <a:cs typeface="Century Gothic"/>
                          <a:sym typeface="Century Gothic"/>
                        </a:rPr>
                        <a:t> </a:t>
                      </a:r>
                      <a:endParaRPr sz="1200" u="none" strike="noStrike" cap="none" dirty="0"/>
                    </a:p>
                  </a:txBody>
                  <a:tcPr marL="81825" marR="81825" marT="81825" marB="818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lnTlToBr w="12700" cmpd="sng">
                      <a:noFill/>
                      <a:prstDash val="solid"/>
                    </a:lnTlToBr>
                    <a:lnBlToTr w="12700" cmpd="sng">
                      <a:noFill/>
                      <a:prstDash val="solid"/>
                    </a:lnBlToTr>
                    <a:solidFill>
                      <a:srgbClr val="B6D7A8"/>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l" rtl="0">
                        <a:lnSpc>
                          <a:spcPct val="100000"/>
                        </a:lnSpc>
                        <a:spcBef>
                          <a:spcPts val="0"/>
                        </a:spcBef>
                        <a:spcAft>
                          <a:spcPts val="0"/>
                        </a:spcAft>
                        <a:buClr>
                          <a:srgbClr val="000000"/>
                        </a:buClr>
                        <a:buSzPts val="1300"/>
                        <a:buFont typeface="Arial"/>
                        <a:buNone/>
                      </a:pPr>
                      <a:r>
                        <a:rPr lang="en-CA" sz="1200" b="1" i="0" u="sng" strike="noStrike" cap="none" dirty="0">
                          <a:solidFill>
                            <a:srgbClr val="000000"/>
                          </a:solidFill>
                          <a:latin typeface="Century Gothic"/>
                          <a:ea typeface="Century Gothic"/>
                          <a:cs typeface="Century Gothic"/>
                          <a:sym typeface="Century Gothic"/>
                        </a:rPr>
                        <a:t>STEP 4</a:t>
                      </a:r>
                      <a:r>
                        <a:rPr lang="en-CA" sz="1200" b="0" i="0" u="none" strike="noStrike" cap="none" dirty="0">
                          <a:solidFill>
                            <a:srgbClr val="000000"/>
                          </a:solidFill>
                          <a:latin typeface="Century Gothic"/>
                          <a:ea typeface="Century Gothic"/>
                          <a:cs typeface="Century Gothic"/>
                          <a:sym typeface="Century Gothic"/>
                        </a:rPr>
                        <a:t>: </a:t>
                      </a:r>
                      <a:endParaRPr sz="1200" u="none" strike="noStrike" cap="none" dirty="0"/>
                    </a:p>
                    <a:p>
                      <a:pPr marL="0" marR="0" lvl="0" indent="0" algn="l" rtl="0">
                        <a:lnSpc>
                          <a:spcPct val="100000"/>
                        </a:lnSpc>
                        <a:spcBef>
                          <a:spcPts val="0"/>
                        </a:spcBef>
                        <a:spcAft>
                          <a:spcPts val="0"/>
                        </a:spcAft>
                        <a:buClr>
                          <a:srgbClr val="000000"/>
                        </a:buClr>
                        <a:buSzPts val="1300"/>
                        <a:buFont typeface="Arial"/>
                        <a:buNone/>
                      </a:pPr>
                      <a:r>
                        <a:rPr lang="en-CA" sz="1200" b="1" i="0" u="none" strike="noStrike" cap="none" dirty="0">
                          <a:solidFill>
                            <a:srgbClr val="000000"/>
                          </a:solidFill>
                          <a:latin typeface="Century Gothic"/>
                          <a:ea typeface="Century Gothic"/>
                          <a:cs typeface="Century Gothic"/>
                          <a:sym typeface="Century Gothic"/>
                        </a:rPr>
                        <a:t>Determine PEP or PrEP initiation</a:t>
                      </a:r>
                      <a:endParaRPr sz="1200" u="none" strike="noStrike" cap="none" dirty="0"/>
                    </a:p>
                  </a:txBody>
                  <a:tcPr marL="81825" marR="81825" marT="81825" marB="818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lnTlToBr w="12700" cmpd="sng">
                      <a:noFill/>
                      <a:prstDash val="solid"/>
                    </a:lnTlToBr>
                    <a:lnBlToTr w="12700" cmpd="sng">
                      <a:noFill/>
                      <a:prstDash val="solid"/>
                    </a:lnBlToTr>
                    <a:solidFill>
                      <a:srgbClr val="B6D7A8"/>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l" rtl="0">
                        <a:lnSpc>
                          <a:spcPct val="100000"/>
                        </a:lnSpc>
                        <a:spcBef>
                          <a:spcPts val="0"/>
                        </a:spcBef>
                        <a:spcAft>
                          <a:spcPts val="0"/>
                        </a:spcAft>
                        <a:buClr>
                          <a:srgbClr val="000000"/>
                        </a:buClr>
                        <a:buSzPts val="1300"/>
                        <a:buFont typeface="Arial"/>
                        <a:buNone/>
                      </a:pPr>
                      <a:r>
                        <a:rPr lang="en-CA" sz="1200" b="1" i="0" u="sng" strike="noStrike" cap="none" dirty="0">
                          <a:solidFill>
                            <a:srgbClr val="000000"/>
                          </a:solidFill>
                          <a:latin typeface="Century Gothic"/>
                          <a:ea typeface="Century Gothic"/>
                          <a:cs typeface="Century Gothic"/>
                          <a:sym typeface="Century Gothic"/>
                        </a:rPr>
                        <a:t>STEP 5</a:t>
                      </a:r>
                      <a:r>
                        <a:rPr lang="en-CA" sz="1200" b="0" i="0" u="none" strike="noStrike" cap="none" dirty="0">
                          <a:solidFill>
                            <a:srgbClr val="000000"/>
                          </a:solidFill>
                          <a:latin typeface="Century Gothic"/>
                          <a:ea typeface="Century Gothic"/>
                          <a:cs typeface="Century Gothic"/>
                          <a:sym typeface="Century Gothic"/>
                        </a:rPr>
                        <a:t>:</a:t>
                      </a:r>
                      <a:endParaRPr sz="1200" u="none" strike="noStrike" cap="none" dirty="0"/>
                    </a:p>
                    <a:p>
                      <a:pPr marL="0" marR="0" lvl="0" indent="0" algn="l" rtl="0">
                        <a:lnSpc>
                          <a:spcPct val="100000"/>
                        </a:lnSpc>
                        <a:spcBef>
                          <a:spcPts val="0"/>
                        </a:spcBef>
                        <a:spcAft>
                          <a:spcPts val="0"/>
                        </a:spcAft>
                        <a:buClr>
                          <a:srgbClr val="000000"/>
                        </a:buClr>
                        <a:buSzPts val="1300"/>
                        <a:buFont typeface="Arial"/>
                        <a:buNone/>
                      </a:pPr>
                      <a:r>
                        <a:rPr lang="en-CA" sz="1200" b="1" i="0" u="none" strike="noStrike" cap="none" dirty="0">
                          <a:solidFill>
                            <a:srgbClr val="000000"/>
                          </a:solidFill>
                          <a:latin typeface="Century Gothic"/>
                          <a:ea typeface="Century Gothic"/>
                          <a:cs typeface="Century Gothic"/>
                          <a:sym typeface="Century Gothic"/>
                        </a:rPr>
                        <a:t>Assess for comorbidities </a:t>
                      </a:r>
                      <a:endParaRPr sz="1200" u="none" strike="noStrike" cap="none" dirty="0"/>
                    </a:p>
                  </a:txBody>
                  <a:tcPr marL="81825" marR="81825" marT="81825" marB="818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lnTlToBr w="12700" cmpd="sng">
                      <a:noFill/>
                      <a:prstDash val="solid"/>
                    </a:lnTlToBr>
                    <a:lnBlToTr w="12700" cmpd="sng">
                      <a:noFill/>
                      <a:prstDash val="solid"/>
                    </a:lnBlToTr>
                    <a:solidFill>
                      <a:srgbClr val="B6D7A8"/>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l" rtl="0">
                        <a:lnSpc>
                          <a:spcPct val="100000"/>
                        </a:lnSpc>
                        <a:spcBef>
                          <a:spcPts val="0"/>
                        </a:spcBef>
                        <a:spcAft>
                          <a:spcPts val="0"/>
                        </a:spcAft>
                        <a:buClr>
                          <a:srgbClr val="000000"/>
                        </a:buClr>
                        <a:buSzPts val="1300"/>
                        <a:buFont typeface="Arial"/>
                        <a:buNone/>
                      </a:pPr>
                      <a:r>
                        <a:rPr lang="en-CA" sz="1200" b="1" i="0" u="sng" strike="noStrike" cap="none" dirty="0">
                          <a:solidFill>
                            <a:srgbClr val="000000"/>
                          </a:solidFill>
                          <a:latin typeface="Century Gothic"/>
                          <a:ea typeface="Century Gothic"/>
                          <a:cs typeface="Century Gothic"/>
                          <a:sym typeface="Century Gothic"/>
                        </a:rPr>
                        <a:t>STEP 6</a:t>
                      </a:r>
                      <a:r>
                        <a:rPr lang="en-CA" sz="1200" b="0" i="0" u="none" strike="noStrike" cap="none" dirty="0">
                          <a:solidFill>
                            <a:srgbClr val="000000"/>
                          </a:solidFill>
                          <a:latin typeface="Century Gothic"/>
                          <a:ea typeface="Century Gothic"/>
                          <a:cs typeface="Century Gothic"/>
                          <a:sym typeface="Century Gothic"/>
                        </a:rPr>
                        <a:t>: </a:t>
                      </a:r>
                      <a:endParaRPr sz="1200" u="none" strike="noStrike" cap="none" dirty="0"/>
                    </a:p>
                    <a:p>
                      <a:pPr marL="0" marR="0" lvl="0" indent="0" algn="l" rtl="0">
                        <a:lnSpc>
                          <a:spcPct val="100000"/>
                        </a:lnSpc>
                        <a:spcBef>
                          <a:spcPts val="0"/>
                        </a:spcBef>
                        <a:spcAft>
                          <a:spcPts val="0"/>
                        </a:spcAft>
                        <a:buClr>
                          <a:srgbClr val="000000"/>
                        </a:buClr>
                        <a:buSzPts val="1300"/>
                        <a:buFont typeface="Arial"/>
                        <a:buNone/>
                      </a:pPr>
                      <a:r>
                        <a:rPr lang="en-CA" sz="1200" b="1" i="0" u="none" strike="noStrike" cap="none" dirty="0">
                          <a:solidFill>
                            <a:srgbClr val="000000"/>
                          </a:solidFill>
                          <a:latin typeface="Century Gothic"/>
                          <a:ea typeface="Century Gothic"/>
                          <a:cs typeface="Century Gothic"/>
                          <a:sym typeface="Century Gothic"/>
                        </a:rPr>
                        <a:t>Provide initiation counseling</a:t>
                      </a:r>
                      <a:endParaRPr sz="1200" u="none" strike="noStrike" cap="none" dirty="0"/>
                    </a:p>
                  </a:txBody>
                  <a:tcPr marL="81825" marR="81825" marT="81825" marB="818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lnTlToBr w="12700" cmpd="sng">
                      <a:noFill/>
                      <a:prstDash val="solid"/>
                    </a:lnTlToBr>
                    <a:lnBlToTr w="12700" cmpd="sng">
                      <a:noFill/>
                      <a:prstDash val="solid"/>
                    </a:lnBlToTr>
                    <a:solidFill>
                      <a:srgbClr val="B6D7A8"/>
                    </a:solidFill>
                  </a:tcPr>
                </a:tc>
                <a:extLst>
                  <a:ext uri="{0D108BD9-81ED-4DB2-BD59-A6C34878D82A}">
                    <a16:rowId xmlns:a16="http://schemas.microsoft.com/office/drawing/2014/main" val="10000"/>
                  </a:ext>
                </a:extLst>
              </a:tr>
              <a:tr h="3358075">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285750" marR="0" lvl="0" indent="-285750" algn="l" rtl="0">
                        <a:lnSpc>
                          <a:spcPct val="100000"/>
                        </a:lnSpc>
                        <a:spcBef>
                          <a:spcPts val="0"/>
                        </a:spcBef>
                        <a:spcAft>
                          <a:spcPts val="0"/>
                        </a:spcAft>
                        <a:buClr>
                          <a:srgbClr val="000000"/>
                        </a:buClr>
                        <a:buSzPts val="1400"/>
                        <a:buFont typeface="Arial" panose="020B0604020202020204" pitchFamily="34" charset="0"/>
                        <a:buChar char="•"/>
                      </a:pPr>
                      <a:r>
                        <a:rPr lang="en-CA" sz="1000" b="0" i="0" u="none" strike="noStrike" cap="none" dirty="0">
                          <a:solidFill>
                            <a:srgbClr val="000000"/>
                          </a:solidFill>
                          <a:latin typeface="Century Gothic"/>
                          <a:ea typeface="Century Gothic"/>
                          <a:cs typeface="Century Gothic"/>
                          <a:sym typeface="Century Gothic"/>
                        </a:rPr>
                        <a:t>Discuss HIV infection </a:t>
                      </a:r>
                      <a:endParaRPr lang="en-CA" sz="1000" b="0" i="0" u="none" strike="noStrike" cap="none" dirty="0">
                        <a:solidFill>
                          <a:schemeClr val="tx1"/>
                        </a:solidFill>
                        <a:latin typeface="Arial"/>
                        <a:ea typeface="+mn-ea"/>
                        <a:cs typeface="+mn-cs"/>
                        <a:sym typeface="Century Gothic"/>
                      </a:endParaRPr>
                    </a:p>
                    <a:p>
                      <a:pPr marL="285750" marR="0" lvl="0" indent="-285750" algn="l" rtl="0">
                        <a:lnSpc>
                          <a:spcPct val="100000"/>
                        </a:lnSpc>
                        <a:spcBef>
                          <a:spcPts val="0"/>
                        </a:spcBef>
                        <a:spcAft>
                          <a:spcPts val="0"/>
                        </a:spcAft>
                        <a:buClr>
                          <a:srgbClr val="000000"/>
                        </a:buClr>
                        <a:buSzPts val="1400"/>
                        <a:buFont typeface="Arial" panose="020B0604020202020204" pitchFamily="34" charset="0"/>
                        <a:buChar char="•"/>
                      </a:pPr>
                      <a:r>
                        <a:rPr lang="en-CA" sz="1000" b="0" i="0" u="none" strike="noStrike" cap="none" dirty="0">
                          <a:solidFill>
                            <a:srgbClr val="000000"/>
                          </a:solidFill>
                          <a:latin typeface="Century Gothic"/>
                          <a:ea typeface="Century Gothic"/>
                          <a:cs typeface="Century Gothic"/>
                          <a:sym typeface="Century Gothic"/>
                        </a:rPr>
                        <a:t>Determine client’s risk</a:t>
                      </a:r>
                      <a:endParaRPr lang="en-CA" sz="1000" b="0" i="0" u="none" strike="noStrike" cap="none" dirty="0">
                        <a:solidFill>
                          <a:schemeClr val="tx1"/>
                        </a:solidFill>
                        <a:latin typeface="Arial"/>
                        <a:ea typeface="+mn-ea"/>
                        <a:cs typeface="+mn-cs"/>
                        <a:sym typeface="Century Gothic"/>
                      </a:endParaRPr>
                    </a:p>
                    <a:p>
                      <a:pPr marL="285750" marR="0" lvl="0" indent="-285750" algn="l" rtl="0">
                        <a:lnSpc>
                          <a:spcPct val="100000"/>
                        </a:lnSpc>
                        <a:spcBef>
                          <a:spcPts val="0"/>
                        </a:spcBef>
                        <a:spcAft>
                          <a:spcPts val="0"/>
                        </a:spcAft>
                        <a:buClr>
                          <a:srgbClr val="000000"/>
                        </a:buClr>
                        <a:buSzPts val="1400"/>
                        <a:buFont typeface="Arial" panose="020B0604020202020204" pitchFamily="34" charset="0"/>
                        <a:buChar char="•"/>
                      </a:pPr>
                      <a:r>
                        <a:rPr lang="en-CA" sz="1000" b="0" i="0" u="none" strike="noStrike" cap="none" dirty="0">
                          <a:solidFill>
                            <a:srgbClr val="000000"/>
                          </a:solidFill>
                          <a:latin typeface="Century Gothic"/>
                          <a:ea typeface="Century Gothic"/>
                          <a:cs typeface="Century Gothic"/>
                          <a:sym typeface="Century Gothic"/>
                        </a:rPr>
                        <a:t>Provide information on HIV prevention </a:t>
                      </a:r>
                      <a:endParaRPr sz="1000" u="none" strike="noStrike" cap="none" dirty="0"/>
                    </a:p>
                  </a:txBody>
                  <a:tcPr marL="81825" marR="81825" marT="81825" marB="818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285750" marR="0" lvl="0" indent="-285750" algn="l" rtl="0">
                        <a:lnSpc>
                          <a:spcPct val="100000"/>
                        </a:lnSpc>
                        <a:spcBef>
                          <a:spcPts val="0"/>
                        </a:spcBef>
                        <a:spcAft>
                          <a:spcPts val="0"/>
                        </a:spcAft>
                        <a:buClr>
                          <a:srgbClr val="000000"/>
                        </a:buClr>
                        <a:buSzPts val="1400"/>
                        <a:buFont typeface="Arial" panose="020B0604020202020204" pitchFamily="34" charset="0"/>
                        <a:buChar char="•"/>
                      </a:pPr>
                      <a:r>
                        <a:rPr lang="en-CA" sz="1000" b="0" i="0" u="none" strike="noStrike" cap="none" dirty="0">
                          <a:solidFill>
                            <a:srgbClr val="000000"/>
                          </a:solidFill>
                          <a:latin typeface="Century Gothic"/>
                          <a:ea typeface="Century Gothic"/>
                          <a:cs typeface="Century Gothic"/>
                          <a:sym typeface="Century Gothic"/>
                        </a:rPr>
                        <a:t>If HIV-positive, link to HIV treatment</a:t>
                      </a:r>
                      <a:endParaRPr sz="1000" u="none" strike="noStrike" cap="none" dirty="0"/>
                    </a:p>
                    <a:p>
                      <a:pPr marL="285750" marR="0" lvl="0" indent="-285750" algn="l" rtl="0">
                        <a:lnSpc>
                          <a:spcPct val="100000"/>
                        </a:lnSpc>
                        <a:spcBef>
                          <a:spcPts val="0"/>
                        </a:spcBef>
                        <a:spcAft>
                          <a:spcPts val="0"/>
                        </a:spcAft>
                        <a:buClr>
                          <a:srgbClr val="000000"/>
                        </a:buClr>
                        <a:buSzPts val="1400"/>
                        <a:buFont typeface="Arial" panose="020B0604020202020204" pitchFamily="34" charset="0"/>
                        <a:buChar char="•"/>
                      </a:pPr>
                      <a:r>
                        <a:rPr lang="en-CA" sz="1000" b="0" i="0" u="none" strike="noStrike" cap="none" dirty="0">
                          <a:solidFill>
                            <a:srgbClr val="000000"/>
                          </a:solidFill>
                          <a:latin typeface="Century Gothic"/>
                          <a:ea typeface="Century Gothic"/>
                          <a:cs typeface="Century Gothic"/>
                          <a:sym typeface="Century Gothic"/>
                        </a:rPr>
                        <a:t>If HIV-negative, assess for PrEP eligibility </a:t>
                      </a:r>
                      <a:endParaRPr sz="1000" u="none" strike="noStrike" cap="none" dirty="0"/>
                    </a:p>
                    <a:p>
                      <a:pPr marL="0" marR="0" lvl="0" indent="0" algn="l" rtl="0">
                        <a:lnSpc>
                          <a:spcPct val="100000"/>
                        </a:lnSpc>
                        <a:spcBef>
                          <a:spcPts val="0"/>
                        </a:spcBef>
                        <a:spcAft>
                          <a:spcPts val="0"/>
                        </a:spcAft>
                        <a:buClr>
                          <a:srgbClr val="000000"/>
                        </a:buClr>
                        <a:buSzPts val="1200"/>
                        <a:buFont typeface="Arial"/>
                        <a:buNone/>
                      </a:pPr>
                      <a:br>
                        <a:rPr lang="en-CA" sz="1000" u="none" strike="noStrike" cap="none" dirty="0"/>
                      </a:br>
                      <a:endParaRPr sz="1000" u="none" strike="noStrike" cap="none" dirty="0"/>
                    </a:p>
                  </a:txBody>
                  <a:tcPr marL="81825" marR="81825" marT="81825" marB="818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285750" marR="0" lvl="0" indent="-285750" algn="l" rtl="0">
                        <a:lnSpc>
                          <a:spcPct val="100000"/>
                        </a:lnSpc>
                        <a:spcBef>
                          <a:spcPts val="0"/>
                        </a:spcBef>
                        <a:spcAft>
                          <a:spcPts val="0"/>
                        </a:spcAft>
                        <a:buClr>
                          <a:srgbClr val="000000"/>
                        </a:buClr>
                        <a:buSzPts val="1400"/>
                        <a:buFont typeface="Arial" panose="020B0604020202020204" pitchFamily="34" charset="0"/>
                        <a:buChar char="•"/>
                      </a:pPr>
                      <a:r>
                        <a:rPr lang="en-CA" sz="1000" b="0" i="0" u="none" strike="noStrike" cap="none" dirty="0">
                          <a:solidFill>
                            <a:srgbClr val="000000"/>
                          </a:solidFill>
                          <a:latin typeface="Century Gothic"/>
                          <a:ea typeface="Century Gothic"/>
                          <a:cs typeface="Century Gothic"/>
                          <a:sym typeface="Century Gothic"/>
                        </a:rPr>
                        <a:t>At substantial risk for HIV or requesting PrEP</a:t>
                      </a:r>
                      <a:endParaRPr sz="1000" u="none" strike="noStrike" cap="none" dirty="0"/>
                    </a:p>
                    <a:p>
                      <a:pPr marL="285750" marR="0" lvl="0" indent="-285750" algn="l" rtl="0">
                        <a:lnSpc>
                          <a:spcPct val="100000"/>
                        </a:lnSpc>
                        <a:spcBef>
                          <a:spcPts val="0"/>
                        </a:spcBef>
                        <a:spcAft>
                          <a:spcPts val="0"/>
                        </a:spcAft>
                        <a:buClr>
                          <a:srgbClr val="000000"/>
                        </a:buClr>
                        <a:buSzPts val="1400"/>
                        <a:buFont typeface="Arial" panose="020B0604020202020204" pitchFamily="34" charset="0"/>
                        <a:buChar char="•"/>
                      </a:pPr>
                      <a:r>
                        <a:rPr lang="en-CA" sz="1000" b="0" i="0" u="none" strike="noStrike" cap="none" dirty="0">
                          <a:solidFill>
                            <a:srgbClr val="000000"/>
                          </a:solidFill>
                          <a:latin typeface="Century Gothic"/>
                          <a:ea typeface="Century Gothic"/>
                          <a:cs typeface="Century Gothic"/>
                          <a:sym typeface="Century Gothic"/>
                        </a:rPr>
                        <a:t>Determine ability to make a well-informed decision and willingness to take PrEP</a:t>
                      </a:r>
                      <a:endParaRPr sz="1000" u="none" strike="noStrike" cap="none" dirty="0"/>
                    </a:p>
                    <a:p>
                      <a:pPr marL="285750" marR="0" lvl="0" indent="-285750" algn="l" rtl="0">
                        <a:lnSpc>
                          <a:spcPct val="100000"/>
                        </a:lnSpc>
                        <a:spcBef>
                          <a:spcPts val="0"/>
                        </a:spcBef>
                        <a:spcAft>
                          <a:spcPts val="0"/>
                        </a:spcAft>
                        <a:buClr>
                          <a:srgbClr val="000000"/>
                        </a:buClr>
                        <a:buSzPts val="1400"/>
                        <a:buFont typeface="Arial" panose="020B0604020202020204" pitchFamily="34" charset="0"/>
                        <a:buChar char="•"/>
                      </a:pPr>
                      <a:r>
                        <a:rPr lang="en-CA" sz="1000" b="0" i="0" u="none" strike="noStrike" cap="none" dirty="0">
                          <a:solidFill>
                            <a:srgbClr val="000000"/>
                          </a:solidFill>
                          <a:latin typeface="Century Gothic"/>
                          <a:ea typeface="Century Gothic"/>
                          <a:cs typeface="Century Gothic"/>
                          <a:sym typeface="Century Gothic"/>
                        </a:rPr>
                        <a:t>Assess for acute HIV infection</a:t>
                      </a:r>
                      <a:endParaRPr sz="1000" u="none" strike="noStrike" cap="none" dirty="0"/>
                    </a:p>
                    <a:p>
                      <a:pPr marL="285750" marR="0" lvl="0" indent="-285750" algn="l" rtl="0">
                        <a:lnSpc>
                          <a:spcPct val="100000"/>
                        </a:lnSpc>
                        <a:spcBef>
                          <a:spcPts val="0"/>
                        </a:spcBef>
                        <a:spcAft>
                          <a:spcPts val="0"/>
                        </a:spcAft>
                        <a:buClr>
                          <a:srgbClr val="000000"/>
                        </a:buClr>
                        <a:buSzPts val="1400"/>
                        <a:buFont typeface="Arial" panose="020B0604020202020204" pitchFamily="34" charset="0"/>
                        <a:buChar char="•"/>
                      </a:pPr>
                      <a:r>
                        <a:rPr lang="en-CA" sz="1000" b="0" i="0" u="none" strike="noStrike" cap="none" dirty="0">
                          <a:solidFill>
                            <a:srgbClr val="000000"/>
                          </a:solidFill>
                          <a:latin typeface="Century Gothic"/>
                          <a:ea typeface="Century Gothic"/>
                          <a:cs typeface="Century Gothic"/>
                          <a:sym typeface="Century Gothic"/>
                        </a:rPr>
                        <a:t>Ensure no contraindications for use of their chosen PrEP method</a:t>
                      </a:r>
                      <a:endParaRPr sz="1000" u="none" strike="noStrike" cap="none" dirty="0"/>
                    </a:p>
                    <a:p>
                      <a:pPr marL="0" marR="0" lvl="0" indent="0" algn="l" rtl="0">
                        <a:lnSpc>
                          <a:spcPct val="100000"/>
                        </a:lnSpc>
                        <a:spcBef>
                          <a:spcPts val="0"/>
                        </a:spcBef>
                        <a:spcAft>
                          <a:spcPts val="0"/>
                        </a:spcAft>
                        <a:buClr>
                          <a:srgbClr val="000000"/>
                        </a:buClr>
                        <a:buSzPts val="1200"/>
                        <a:buFont typeface="Arial"/>
                        <a:buNone/>
                      </a:pPr>
                      <a:br>
                        <a:rPr lang="en-CA" sz="1000" u="none" strike="noStrike" cap="none" dirty="0"/>
                      </a:br>
                      <a:endParaRPr sz="1000" u="none" strike="noStrike" cap="none" dirty="0"/>
                    </a:p>
                  </a:txBody>
                  <a:tcPr marL="81825" marR="81825" marT="81825" marB="818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285750" marR="0" lvl="0" indent="-285750" algn="l" rtl="0">
                        <a:lnSpc>
                          <a:spcPct val="100000"/>
                        </a:lnSpc>
                        <a:spcBef>
                          <a:spcPts val="0"/>
                        </a:spcBef>
                        <a:spcAft>
                          <a:spcPts val="0"/>
                        </a:spcAft>
                        <a:buClr>
                          <a:srgbClr val="000000"/>
                        </a:buClr>
                        <a:buSzPts val="1400"/>
                        <a:buFont typeface="Arial" panose="020B0604020202020204" pitchFamily="34" charset="0"/>
                        <a:buChar char="•"/>
                      </a:pPr>
                      <a:r>
                        <a:rPr lang="en-CA" sz="1000" b="0" i="0" u="none" strike="noStrike" cap="none" dirty="0">
                          <a:solidFill>
                            <a:srgbClr val="000000"/>
                          </a:solidFill>
                          <a:latin typeface="Century Gothic"/>
                          <a:ea typeface="Century Gothic"/>
                          <a:cs typeface="Century Gothic"/>
                          <a:sym typeface="Century Gothic"/>
                        </a:rPr>
                        <a:t>If last exposure &lt;72 hours prior, post exposure prophylaxis (PEP) may be more appropriate before transitioning to PrEP. </a:t>
                      </a:r>
                      <a:endParaRPr sz="1000" u="none" strike="noStrike" cap="none" dirty="0"/>
                    </a:p>
                    <a:p>
                      <a:pPr marL="285750" marR="0" lvl="0" indent="-285750" algn="l" rtl="0">
                        <a:lnSpc>
                          <a:spcPct val="100000"/>
                        </a:lnSpc>
                        <a:spcBef>
                          <a:spcPts val="0"/>
                        </a:spcBef>
                        <a:spcAft>
                          <a:spcPts val="0"/>
                        </a:spcAft>
                        <a:buClr>
                          <a:srgbClr val="000000"/>
                        </a:buClr>
                        <a:buSzPts val="1400"/>
                        <a:buFont typeface="Arial" panose="020B0604020202020204" pitchFamily="34" charset="0"/>
                        <a:buChar char="•"/>
                      </a:pPr>
                      <a:r>
                        <a:rPr lang="en-CA" sz="1000" b="0" i="0" u="none" strike="noStrike" cap="none" dirty="0">
                          <a:solidFill>
                            <a:srgbClr val="000000"/>
                          </a:solidFill>
                          <a:latin typeface="Century Gothic"/>
                          <a:ea typeface="Century Gothic"/>
                          <a:cs typeface="Century Gothic"/>
                          <a:sym typeface="Century Gothic"/>
                        </a:rPr>
                        <a:t>If &gt;72 hours but &lt;3 months and asymptomatic of AHI, retest for HIV in 28 days or use NAT or 4th Generation Assay where available.</a:t>
                      </a:r>
                      <a:endParaRPr sz="1000" u="none" strike="noStrike" cap="none" dirty="0"/>
                    </a:p>
                  </a:txBody>
                  <a:tcPr marL="81825" marR="81825" marT="81825" marB="818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285750" marR="0" lvl="0" indent="-285750" algn="l" rtl="0">
                        <a:lnSpc>
                          <a:spcPct val="100000"/>
                        </a:lnSpc>
                        <a:spcBef>
                          <a:spcPts val="0"/>
                        </a:spcBef>
                        <a:spcAft>
                          <a:spcPts val="0"/>
                        </a:spcAft>
                        <a:buClr>
                          <a:srgbClr val="000000"/>
                        </a:buClr>
                        <a:buSzPts val="1400"/>
                        <a:buFont typeface="Arial" panose="020B0604020202020204" pitchFamily="34" charset="0"/>
                        <a:buChar char="•"/>
                      </a:pPr>
                      <a:r>
                        <a:rPr lang="en-CA" sz="1000" b="0" i="0" u="none" strike="noStrike" cap="none" dirty="0">
                          <a:solidFill>
                            <a:srgbClr val="000000"/>
                          </a:solidFill>
                          <a:latin typeface="Century Gothic"/>
                          <a:ea typeface="Century Gothic"/>
                          <a:cs typeface="Century Gothic"/>
                          <a:sym typeface="Century Gothic"/>
                        </a:rPr>
                        <a:t>Determine creatinine clearance for choice of oral PrEP</a:t>
                      </a:r>
                      <a:endParaRPr sz="1000" u="none" strike="noStrike" cap="none" dirty="0"/>
                    </a:p>
                    <a:p>
                      <a:pPr marL="285750" marR="0" lvl="0" indent="-285750" algn="l" rtl="0">
                        <a:lnSpc>
                          <a:spcPct val="100000"/>
                        </a:lnSpc>
                        <a:spcBef>
                          <a:spcPts val="0"/>
                        </a:spcBef>
                        <a:spcAft>
                          <a:spcPts val="0"/>
                        </a:spcAft>
                        <a:buClr>
                          <a:srgbClr val="000000"/>
                        </a:buClr>
                        <a:buSzPts val="1400"/>
                        <a:buFont typeface="Arial" panose="020B0604020202020204" pitchFamily="34" charset="0"/>
                        <a:buChar char="•"/>
                      </a:pPr>
                      <a:r>
                        <a:rPr lang="en-CA" sz="1000" b="0" i="0" u="none" strike="noStrike" cap="none" dirty="0">
                          <a:solidFill>
                            <a:srgbClr val="000000"/>
                          </a:solidFill>
                          <a:latin typeface="Century Gothic"/>
                          <a:ea typeface="Century Gothic"/>
                          <a:cs typeface="Century Gothic"/>
                          <a:sym typeface="Century Gothic"/>
                        </a:rPr>
                        <a:t>Test for HBsAg and LFT if symptomatic for liver disease to determine choice of PrEP product</a:t>
                      </a:r>
                      <a:endParaRPr sz="1000" u="none" strike="noStrike" cap="none" dirty="0"/>
                    </a:p>
                  </a:txBody>
                  <a:tcPr marL="81825" marR="81825" marT="81825" marB="818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285750" marR="0" lvl="0" indent="-285750" algn="l" rtl="0">
                        <a:lnSpc>
                          <a:spcPct val="100000"/>
                        </a:lnSpc>
                        <a:spcBef>
                          <a:spcPts val="0"/>
                        </a:spcBef>
                        <a:spcAft>
                          <a:spcPts val="0"/>
                        </a:spcAft>
                        <a:buClr>
                          <a:srgbClr val="000000"/>
                        </a:buClr>
                        <a:buSzPts val="1400"/>
                        <a:buFont typeface="Arial" panose="020B0604020202020204" pitchFamily="34" charset="0"/>
                        <a:buChar char="•"/>
                      </a:pPr>
                      <a:r>
                        <a:rPr lang="en-CA" sz="1000" b="0" i="0" u="none" strike="noStrike" cap="none" dirty="0">
                          <a:solidFill>
                            <a:srgbClr val="000000"/>
                          </a:solidFill>
                          <a:latin typeface="Century Gothic"/>
                          <a:ea typeface="Century Gothic"/>
                          <a:cs typeface="Century Gothic"/>
                          <a:sym typeface="Century Gothic"/>
                        </a:rPr>
                        <a:t>Assess HIV prevention needs and educate about combination prevention</a:t>
                      </a:r>
                      <a:endParaRPr sz="1000" u="none" strike="noStrike" cap="none" dirty="0"/>
                    </a:p>
                    <a:p>
                      <a:pPr marL="285750" marR="0" lvl="0" indent="-285750" algn="l" rtl="0">
                        <a:lnSpc>
                          <a:spcPct val="100000"/>
                        </a:lnSpc>
                        <a:spcBef>
                          <a:spcPts val="0"/>
                        </a:spcBef>
                        <a:spcAft>
                          <a:spcPts val="0"/>
                        </a:spcAft>
                        <a:buClr>
                          <a:srgbClr val="000000"/>
                        </a:buClr>
                        <a:buSzPts val="1400"/>
                        <a:buFont typeface="Arial" panose="020B0604020202020204" pitchFamily="34" charset="0"/>
                        <a:buChar char="•"/>
                      </a:pPr>
                      <a:r>
                        <a:rPr lang="en-CA" sz="1000" b="0" i="0" u="none" strike="noStrike" cap="none" dirty="0">
                          <a:solidFill>
                            <a:srgbClr val="000000"/>
                          </a:solidFill>
                          <a:latin typeface="Century Gothic"/>
                          <a:ea typeface="Century Gothic"/>
                          <a:cs typeface="Century Gothic"/>
                          <a:sym typeface="Century Gothic"/>
                        </a:rPr>
                        <a:t>Plan for effective PrEP use and sexual and reproductive health</a:t>
                      </a:r>
                      <a:endParaRPr sz="1000" u="none" strike="noStrike" cap="none" dirty="0"/>
                    </a:p>
                    <a:p>
                      <a:pPr marL="285750" marR="0" lvl="0" indent="-285750" algn="l" rtl="0">
                        <a:lnSpc>
                          <a:spcPct val="100000"/>
                        </a:lnSpc>
                        <a:spcBef>
                          <a:spcPts val="0"/>
                        </a:spcBef>
                        <a:spcAft>
                          <a:spcPts val="0"/>
                        </a:spcAft>
                        <a:buClr>
                          <a:srgbClr val="000000"/>
                        </a:buClr>
                        <a:buSzPts val="1400"/>
                        <a:buFont typeface="Arial" panose="020B0604020202020204" pitchFamily="34" charset="0"/>
                        <a:buChar char="•"/>
                      </a:pPr>
                      <a:r>
                        <a:rPr lang="en-CA" sz="1000" b="0" i="0" u="none" strike="noStrike" cap="none" dirty="0">
                          <a:solidFill>
                            <a:srgbClr val="000000"/>
                          </a:solidFill>
                          <a:latin typeface="Century Gothic"/>
                          <a:ea typeface="Century Gothic"/>
                          <a:cs typeface="Century Gothic"/>
                          <a:sym typeface="Century Gothic"/>
                        </a:rPr>
                        <a:t>Initiate on PrEP</a:t>
                      </a:r>
                      <a:endParaRPr sz="1000" b="0" i="0" u="none" strike="noStrike" cap="none" dirty="0">
                        <a:solidFill>
                          <a:srgbClr val="000000"/>
                        </a:solidFill>
                        <a:latin typeface="Century Gothic"/>
                        <a:ea typeface="Century Gothic"/>
                        <a:cs typeface="Century Gothic"/>
                        <a:sym typeface="Century Gothic"/>
                      </a:endParaRPr>
                    </a:p>
                    <a:p>
                      <a:pPr marL="285750" marR="0" lvl="0" indent="-285750" algn="l" rtl="0">
                        <a:lnSpc>
                          <a:spcPct val="100000"/>
                        </a:lnSpc>
                        <a:spcBef>
                          <a:spcPts val="0"/>
                        </a:spcBef>
                        <a:spcAft>
                          <a:spcPts val="0"/>
                        </a:spcAft>
                        <a:buClr>
                          <a:srgbClr val="000000"/>
                        </a:buClr>
                        <a:buSzPts val="1400"/>
                        <a:buFont typeface="Arial" panose="020B0604020202020204" pitchFamily="34" charset="0"/>
                        <a:buChar char="•"/>
                      </a:pPr>
                      <a:r>
                        <a:rPr lang="en-CA" sz="1000" b="0" i="0" u="none" strike="noStrike" cap="none" dirty="0">
                          <a:solidFill>
                            <a:srgbClr val="000000"/>
                          </a:solidFill>
                          <a:latin typeface="Century Gothic"/>
                          <a:ea typeface="Century Gothic"/>
                          <a:cs typeface="Century Gothic"/>
                          <a:sym typeface="Century Gothic"/>
                        </a:rPr>
                        <a:t>If HBV is chronic  TDF-based oral PrEP should be offered as the preferred option</a:t>
                      </a:r>
                      <a:endParaRPr sz="1000" u="none" strike="noStrike" cap="none" dirty="0"/>
                    </a:p>
                    <a:p>
                      <a:pPr marL="285750" marR="0" lvl="0" indent="-285750" algn="l" rtl="0">
                        <a:lnSpc>
                          <a:spcPct val="100000"/>
                        </a:lnSpc>
                        <a:spcBef>
                          <a:spcPts val="0"/>
                        </a:spcBef>
                        <a:spcAft>
                          <a:spcPts val="0"/>
                        </a:spcAft>
                        <a:buClr>
                          <a:srgbClr val="000000"/>
                        </a:buClr>
                        <a:buSzPts val="1400"/>
                        <a:buFont typeface="Arial" panose="020B0604020202020204" pitchFamily="34" charset="0"/>
                        <a:buChar char="•"/>
                      </a:pPr>
                      <a:r>
                        <a:rPr lang="en-CA" sz="1000" b="0" i="0" u="none" strike="noStrike" cap="none" dirty="0">
                          <a:solidFill>
                            <a:srgbClr val="000000"/>
                          </a:solidFill>
                          <a:latin typeface="Century Gothic"/>
                          <a:ea typeface="Century Gothic"/>
                          <a:cs typeface="Century Gothic"/>
                          <a:sym typeface="Century Gothic"/>
                        </a:rPr>
                        <a:t>If crcl&lt;50mL/min opt for TAF +FTC </a:t>
                      </a:r>
                      <a:endParaRPr sz="1000" u="none" strike="noStrike" cap="none" dirty="0"/>
                    </a:p>
                  </a:txBody>
                  <a:tcPr marL="81825" marR="81825" marT="81825" marB="818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lnTlToBr w="12700" cmpd="sng">
                      <a:noFill/>
                      <a:prstDash val="solid"/>
                    </a:lnTlToBr>
                    <a:lnBlToTr w="12700" cmpd="sng">
                      <a:noFill/>
                      <a:prstDash val="solid"/>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290359692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C20DA61-450E-697B-7DC7-112A7F090EAD}"/>
            </a:ext>
          </a:extLst>
        </p:cNvPr>
        <p:cNvGrpSpPr/>
        <p:nvPr/>
      </p:nvGrpSpPr>
      <p:grpSpPr>
        <a:xfrm>
          <a:off x="0" y="0"/>
          <a:ext cx="0" cy="0"/>
          <a:chOff x="0" y="0"/>
          <a:chExt cx="0" cy="0"/>
        </a:xfrm>
      </p:grpSpPr>
      <p:sp>
        <p:nvSpPr>
          <p:cNvPr id="10" name="TextBox 9">
            <a:extLst>
              <a:ext uri="{FF2B5EF4-FFF2-40B4-BE49-F238E27FC236}">
                <a16:creationId xmlns:a16="http://schemas.microsoft.com/office/drawing/2014/main" id="{5101F730-9755-B1A0-598D-8CA1C52B5440}"/>
              </a:ext>
            </a:extLst>
          </p:cNvPr>
          <p:cNvSpPr txBox="1"/>
          <p:nvPr/>
        </p:nvSpPr>
        <p:spPr>
          <a:xfrm>
            <a:off x="1912691" y="917713"/>
            <a:ext cx="6061924" cy="600164"/>
          </a:xfrm>
          <a:prstGeom prst="rect">
            <a:avLst/>
          </a:prstGeom>
          <a:noFill/>
        </p:spPr>
        <p:txBody>
          <a:bodyPr wrap="squar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3300" b="0" i="0" u="none" strike="noStrike" kern="1200" cap="none" spc="0" normalizeH="0" baseline="0" noProof="0" dirty="0">
                <a:ln>
                  <a:noFill/>
                </a:ln>
                <a:solidFill>
                  <a:srgbClr val="007E00"/>
                </a:solidFill>
                <a:effectLst/>
                <a:uLnTx/>
                <a:uFillTx/>
                <a:latin typeface="Century Gothic" panose="020B0502020202020204" pitchFamily="34" charset="0"/>
                <a:ea typeface="+mn-ea"/>
                <a:cs typeface="+mn-cs"/>
              </a:rPr>
              <a:t>Oral PrEP Dosing Regimen </a:t>
            </a:r>
            <a:endParaRPr kumimoji="0" lang="en-US" sz="3300" b="0" i="0" u="none" strike="noStrike" kern="1200" cap="none" spc="0" normalizeH="0" baseline="0" noProof="0" dirty="0">
              <a:ln>
                <a:noFill/>
              </a:ln>
              <a:solidFill>
                <a:prstClr val="black"/>
              </a:solidFill>
              <a:effectLst/>
              <a:uLnTx/>
              <a:uFillTx/>
              <a:latin typeface="Aptos" panose="02110004020202020204"/>
              <a:ea typeface="+mn-ea"/>
              <a:cs typeface="+mn-cs"/>
            </a:endParaRPr>
          </a:p>
        </p:txBody>
      </p:sp>
      <p:pic>
        <p:nvPicPr>
          <p:cNvPr id="2" name="Google Shape;169;p13">
            <a:extLst>
              <a:ext uri="{FF2B5EF4-FFF2-40B4-BE49-F238E27FC236}">
                <a16:creationId xmlns:a16="http://schemas.microsoft.com/office/drawing/2014/main" id="{C461B024-384E-89CD-D79F-E88C6842899D}"/>
              </a:ext>
            </a:extLst>
          </p:cNvPr>
          <p:cNvPicPr preferRelativeResize="0"/>
          <p:nvPr/>
        </p:nvPicPr>
        <p:blipFill rotWithShape="1">
          <a:blip r:embed="rId2">
            <a:alphaModFix/>
          </a:blip>
          <a:srcRect/>
          <a:stretch/>
        </p:blipFill>
        <p:spPr>
          <a:xfrm>
            <a:off x="234257" y="2667214"/>
            <a:ext cx="5151475" cy="2972441"/>
          </a:xfrm>
          <a:prstGeom prst="rect">
            <a:avLst/>
          </a:prstGeom>
          <a:noFill/>
          <a:ln>
            <a:noFill/>
          </a:ln>
        </p:spPr>
      </p:pic>
      <p:sp>
        <p:nvSpPr>
          <p:cNvPr id="3" name="Google Shape;170;p13">
            <a:extLst>
              <a:ext uri="{FF2B5EF4-FFF2-40B4-BE49-F238E27FC236}">
                <a16:creationId xmlns:a16="http://schemas.microsoft.com/office/drawing/2014/main" id="{8453488D-4CDB-3A05-2F9F-8C9FC7DB5922}"/>
              </a:ext>
            </a:extLst>
          </p:cNvPr>
          <p:cNvSpPr txBox="1"/>
          <p:nvPr/>
        </p:nvSpPr>
        <p:spPr>
          <a:xfrm>
            <a:off x="5706550" y="2180859"/>
            <a:ext cx="3034779" cy="3945152"/>
          </a:xfrm>
          <a:prstGeom prst="rect">
            <a:avLst/>
          </a:prstGeom>
          <a:noFill/>
          <a:ln>
            <a:noFill/>
          </a:ln>
        </p:spPr>
        <p:txBody>
          <a:bodyPr spcFirstLastPara="1" wrap="square" lIns="91425" tIns="91425" rIns="91425" bIns="91425" anchor="t" anchorCtr="0">
            <a:spAutoFit/>
          </a:bodyPr>
          <a:lstStyle/>
          <a:p>
            <a:pPr marL="285750" indent="-285750" defTabSz="914400">
              <a:lnSpc>
                <a:spcPct val="115000"/>
              </a:lnSpc>
              <a:spcBef>
                <a:spcPts val="400"/>
              </a:spcBef>
              <a:buClr>
                <a:srgbClr val="000000"/>
              </a:buClr>
              <a:buSzPts val="1800"/>
              <a:buFont typeface="Arial" panose="020B0604020202020204" pitchFamily="34" charset="0"/>
              <a:buChar char="•"/>
            </a:pPr>
            <a:r>
              <a:rPr lang="en-CA" kern="0" dirty="0">
                <a:solidFill>
                  <a:srgbClr val="000000"/>
                </a:solidFill>
                <a:latin typeface="Century Gothic"/>
                <a:ea typeface="Century Gothic"/>
                <a:cs typeface="Century Gothic"/>
                <a:sym typeface="Century Gothic"/>
              </a:rPr>
              <a:t>Start with 1 tablet per day for 7 days </a:t>
            </a:r>
            <a:endParaRPr kern="0" dirty="0">
              <a:solidFill>
                <a:srgbClr val="000000"/>
              </a:solidFill>
              <a:latin typeface="Century Gothic"/>
              <a:ea typeface="Century Gothic"/>
              <a:cs typeface="Century Gothic"/>
              <a:sym typeface="Century Gothic"/>
            </a:endParaRPr>
          </a:p>
          <a:p>
            <a:pPr marL="285750" indent="-285750" defTabSz="914400">
              <a:lnSpc>
                <a:spcPct val="115000"/>
              </a:lnSpc>
              <a:spcBef>
                <a:spcPts val="400"/>
              </a:spcBef>
              <a:buClr>
                <a:srgbClr val="000000"/>
              </a:buClr>
              <a:buSzPts val="1800"/>
              <a:buFont typeface="Arial" panose="020B0604020202020204" pitchFamily="34" charset="0"/>
              <a:buChar char="•"/>
            </a:pPr>
            <a:r>
              <a:rPr lang="en-CA" kern="0" dirty="0">
                <a:solidFill>
                  <a:srgbClr val="000000"/>
                </a:solidFill>
                <a:latin typeface="Century Gothic"/>
                <a:ea typeface="Century Gothic"/>
                <a:cs typeface="Century Gothic"/>
                <a:sym typeface="Century Gothic"/>
              </a:rPr>
              <a:t>Drug becomes effective after 7 days of consecutive use</a:t>
            </a:r>
            <a:endParaRPr kern="0" dirty="0">
              <a:solidFill>
                <a:srgbClr val="000000"/>
              </a:solidFill>
              <a:latin typeface="Century Gothic"/>
              <a:ea typeface="Century Gothic"/>
              <a:cs typeface="Century Gothic"/>
              <a:sym typeface="Century Gothic"/>
            </a:endParaRPr>
          </a:p>
          <a:p>
            <a:pPr marL="285750" indent="-285750" defTabSz="914400">
              <a:lnSpc>
                <a:spcPct val="115000"/>
              </a:lnSpc>
              <a:spcBef>
                <a:spcPts val="400"/>
              </a:spcBef>
              <a:buClr>
                <a:srgbClr val="000000"/>
              </a:buClr>
              <a:buSzPts val="1800"/>
              <a:buFont typeface="Arial" panose="020B0604020202020204" pitchFamily="34" charset="0"/>
              <a:buChar char="•"/>
            </a:pPr>
            <a:r>
              <a:rPr lang="en-CA" kern="0" dirty="0">
                <a:solidFill>
                  <a:srgbClr val="000000"/>
                </a:solidFill>
                <a:latin typeface="Century Gothic"/>
                <a:ea typeface="Century Gothic"/>
                <a:cs typeface="Century Gothic"/>
                <a:sym typeface="Century Gothic"/>
              </a:rPr>
              <a:t>Continue with 1 tablet per day for as long as oral PrEP is desired </a:t>
            </a:r>
            <a:endParaRPr kern="0" dirty="0">
              <a:solidFill>
                <a:srgbClr val="000000"/>
              </a:solidFill>
              <a:latin typeface="Century Gothic"/>
              <a:ea typeface="Century Gothic"/>
              <a:cs typeface="Century Gothic"/>
              <a:sym typeface="Century Gothic"/>
            </a:endParaRPr>
          </a:p>
          <a:p>
            <a:pPr marL="285750" indent="-285750" defTabSz="914400">
              <a:lnSpc>
                <a:spcPct val="115000"/>
              </a:lnSpc>
              <a:spcBef>
                <a:spcPts val="400"/>
              </a:spcBef>
              <a:spcAft>
                <a:spcPts val="400"/>
              </a:spcAft>
              <a:buClr>
                <a:srgbClr val="000000"/>
              </a:buClr>
              <a:buSzPts val="1800"/>
              <a:buFont typeface="Arial" panose="020B0604020202020204" pitchFamily="34" charset="0"/>
              <a:buChar char="•"/>
            </a:pPr>
            <a:r>
              <a:rPr lang="en-CA" kern="0" dirty="0">
                <a:solidFill>
                  <a:srgbClr val="000000"/>
                </a:solidFill>
                <a:latin typeface="Century Gothic"/>
                <a:ea typeface="Century Gothic"/>
                <a:cs typeface="Century Gothic"/>
                <a:sym typeface="Century Gothic"/>
              </a:rPr>
              <a:t>Counsel clients on use of </a:t>
            </a:r>
            <a:r>
              <a:rPr lang="en-CA" b="1" kern="0" dirty="0">
                <a:solidFill>
                  <a:srgbClr val="000000"/>
                </a:solidFill>
                <a:latin typeface="Century Gothic"/>
                <a:ea typeface="Century Gothic"/>
                <a:cs typeface="Century Gothic"/>
                <a:sym typeface="Century Gothic"/>
              </a:rPr>
              <a:t>combination prevention </a:t>
            </a:r>
            <a:r>
              <a:rPr lang="en-CA" kern="0" dirty="0">
                <a:solidFill>
                  <a:srgbClr val="000000"/>
                </a:solidFill>
                <a:latin typeface="Century Gothic"/>
                <a:ea typeface="Century Gothic"/>
                <a:cs typeface="Century Gothic"/>
                <a:sym typeface="Century Gothic"/>
              </a:rPr>
              <a:t>methods </a:t>
            </a:r>
            <a:endParaRPr kern="0" dirty="0">
              <a:solidFill>
                <a:srgbClr val="000000"/>
              </a:solidFill>
              <a:latin typeface="Century Gothic"/>
              <a:ea typeface="Century Gothic"/>
              <a:cs typeface="Century Gothic"/>
              <a:sym typeface="Century Gothic"/>
            </a:endParaRPr>
          </a:p>
        </p:txBody>
      </p:sp>
    </p:spTree>
    <p:extLst>
      <p:ext uri="{BB962C8B-B14F-4D97-AF65-F5344CB8AC3E}">
        <p14:creationId xmlns:p14="http://schemas.microsoft.com/office/powerpoint/2010/main" val="11542667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CEFF489-2830-683F-EFC9-F176C1297D65}"/>
            </a:ext>
          </a:extLst>
        </p:cNvPr>
        <p:cNvGrpSpPr/>
        <p:nvPr/>
      </p:nvGrpSpPr>
      <p:grpSpPr>
        <a:xfrm>
          <a:off x="0" y="0"/>
          <a:ext cx="0" cy="0"/>
          <a:chOff x="0" y="0"/>
          <a:chExt cx="0" cy="0"/>
        </a:xfrm>
      </p:grpSpPr>
      <p:sp>
        <p:nvSpPr>
          <p:cNvPr id="6" name="TextBox 5">
            <a:extLst>
              <a:ext uri="{FF2B5EF4-FFF2-40B4-BE49-F238E27FC236}">
                <a16:creationId xmlns:a16="http://schemas.microsoft.com/office/drawing/2014/main" id="{FB33FFF9-1B53-7391-32A3-E7E5E33480FF}"/>
              </a:ext>
            </a:extLst>
          </p:cNvPr>
          <p:cNvSpPr txBox="1"/>
          <p:nvPr/>
        </p:nvSpPr>
        <p:spPr>
          <a:xfrm>
            <a:off x="2646727" y="849209"/>
            <a:ext cx="4572000" cy="600164"/>
          </a:xfrm>
          <a:prstGeom prst="rect">
            <a:avLst/>
          </a:prstGeom>
          <a:noFill/>
        </p:spPr>
        <p:txBody>
          <a:bodyPr wrap="squar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CA" sz="3300" b="0" i="0" u="none" strike="noStrike" kern="0" cap="none" spc="0" normalizeH="0" baseline="0" noProof="0" dirty="0">
                <a:ln>
                  <a:noFill/>
                </a:ln>
                <a:solidFill>
                  <a:srgbClr val="007E00"/>
                </a:solidFill>
                <a:effectLst/>
                <a:uLnTx/>
                <a:uFillTx/>
                <a:latin typeface="Century Gothic"/>
                <a:ea typeface="+mn-ea"/>
                <a:cs typeface="+mn-cs"/>
                <a:sym typeface="Century Gothic"/>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xmlns:lc="http://schemas.openxmlformats.org/drawingml/2006/lockedCanvas" textRoundtripDataId="0"/>
                  </a:ext>
                </a:extLst>
              </a:rPr>
              <a:t>Follow</a:t>
            </a:r>
            <a:r>
              <a:rPr lang="en-CA" sz="3300" kern="0" dirty="0">
                <a:solidFill>
                  <a:srgbClr val="007E00"/>
                </a:solidFill>
                <a:latin typeface="Century Gothic"/>
                <a:sym typeface="Century Gothic"/>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xmlns:lc="http://schemas.openxmlformats.org/drawingml/2006/lockedCanvas" textRoundtripDataId="0"/>
                  </a:ext>
                </a:extLst>
              </a:rPr>
              <a:t>-up Visits</a:t>
            </a:r>
            <a:endParaRPr kumimoji="0" lang="en-US" sz="1800" b="0" i="0" u="none" strike="noStrike" kern="1200" cap="none" spc="0" normalizeH="0" baseline="0" noProof="0" dirty="0">
              <a:ln>
                <a:noFill/>
              </a:ln>
              <a:solidFill>
                <a:prstClr val="black"/>
              </a:solidFill>
              <a:effectLst/>
              <a:uLnTx/>
              <a:uFillTx/>
              <a:latin typeface="Aptos" panose="02110004020202020204"/>
              <a:ea typeface="+mn-ea"/>
              <a:cs typeface="+mn-cs"/>
            </a:endParaRPr>
          </a:p>
        </p:txBody>
      </p:sp>
      <p:graphicFrame>
        <p:nvGraphicFramePr>
          <p:cNvPr id="2" name="Google Shape;176;p18">
            <a:extLst>
              <a:ext uri="{FF2B5EF4-FFF2-40B4-BE49-F238E27FC236}">
                <a16:creationId xmlns:a16="http://schemas.microsoft.com/office/drawing/2014/main" id="{E93F0819-70F2-055A-211D-A1617F9D5FCE}"/>
              </a:ext>
            </a:extLst>
          </p:cNvPr>
          <p:cNvGraphicFramePr/>
          <p:nvPr>
            <p:extLst>
              <p:ext uri="{D42A27DB-BD31-4B8C-83A1-F6EECF244321}">
                <p14:modId xmlns:p14="http://schemas.microsoft.com/office/powerpoint/2010/main" val="3034989849"/>
              </p:ext>
            </p:extLst>
          </p:nvPr>
        </p:nvGraphicFramePr>
        <p:xfrm>
          <a:off x="513959" y="2107122"/>
          <a:ext cx="7950533" cy="4264300"/>
        </p:xfrm>
        <a:graphic>
          <a:graphicData uri="http://schemas.openxmlformats.org/drawingml/2006/table">
            <a:tbl>
              <a:tblPr>
                <a:noFill/>
              </a:tblPr>
              <a:tblGrid>
                <a:gridCol w="4745939">
                  <a:extLst>
                    <a:ext uri="{9D8B030D-6E8A-4147-A177-3AD203B41FA5}">
                      <a16:colId xmlns:a16="http://schemas.microsoft.com/office/drawing/2014/main" val="20000"/>
                    </a:ext>
                  </a:extLst>
                </a:gridCol>
                <a:gridCol w="3204594">
                  <a:extLst>
                    <a:ext uri="{9D8B030D-6E8A-4147-A177-3AD203B41FA5}">
                      <a16:colId xmlns:a16="http://schemas.microsoft.com/office/drawing/2014/main" val="20001"/>
                    </a:ext>
                  </a:extLst>
                </a:gridCol>
              </a:tblGrid>
              <a:tr h="881600">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l" rtl="0">
                        <a:lnSpc>
                          <a:spcPct val="100000"/>
                        </a:lnSpc>
                        <a:spcBef>
                          <a:spcPts val="0"/>
                        </a:spcBef>
                        <a:spcAft>
                          <a:spcPts val="0"/>
                        </a:spcAft>
                        <a:buClr>
                          <a:srgbClr val="000000"/>
                        </a:buClr>
                        <a:buSzPts val="1400"/>
                        <a:buFont typeface="Arial"/>
                        <a:buNone/>
                      </a:pPr>
                      <a:r>
                        <a:rPr lang="en-CA" sz="1600" b="1" u="none" strike="noStrike" cap="none" dirty="0">
                          <a:latin typeface="Century Gothic"/>
                          <a:ea typeface="Century Gothic"/>
                          <a:cs typeface="Century Gothic"/>
                          <a:sym typeface="Century Gothic"/>
                        </a:rPr>
                        <a:t>Service / Assessment</a:t>
                      </a:r>
                      <a:endParaRPr sz="1600" u="none" strike="noStrike" cap="none" dirty="0">
                        <a:latin typeface="Century Gothic"/>
                        <a:ea typeface="Century Gothic"/>
                        <a:cs typeface="Century Gothic"/>
                        <a:sym typeface="Century Gothic"/>
                      </a:endParaRPr>
                    </a:p>
                  </a:txBody>
                  <a:tcPr marL="91450" marR="91450" marT="45725" marB="45725" anchor="ctr">
                    <a:lnL w="12700" cmpd="sng">
                      <a:solidFill>
                        <a:prstClr val="black"/>
                      </a:solidFill>
                      <a:prstDash val="solid"/>
                    </a:lnL>
                    <a:lnR w="12700" cmpd="sng">
                      <a:solidFill>
                        <a:prstClr val="black"/>
                      </a:solidFill>
                      <a:prstDash val="solid"/>
                    </a:lnR>
                    <a:lnT w="12700" cmpd="sng">
                      <a:solidFill>
                        <a:prstClr val="black"/>
                      </a:solidFill>
                      <a:prstDash val="solid"/>
                    </a:lnT>
                    <a:lnB w="12700" cmpd="sng">
                      <a:solidFill>
                        <a:prstClr val="black"/>
                      </a:solidFill>
                      <a:prstDash val="solid"/>
                    </a:lnB>
                    <a:lnTlToBr w="12700" cmpd="sng">
                      <a:noFill/>
                      <a:prstDash val="solid"/>
                    </a:lnTlToBr>
                    <a:lnBlToTr w="12700" cmpd="sng">
                      <a:noFill/>
                      <a:prstDash val="solid"/>
                    </a:lnBlToTr>
                    <a:solidFill>
                      <a:srgbClr val="93C47D"/>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l" rtl="0">
                        <a:lnSpc>
                          <a:spcPct val="100000"/>
                        </a:lnSpc>
                        <a:spcBef>
                          <a:spcPts val="0"/>
                        </a:spcBef>
                        <a:spcAft>
                          <a:spcPts val="0"/>
                        </a:spcAft>
                        <a:buClr>
                          <a:srgbClr val="000000"/>
                        </a:buClr>
                        <a:buSzPts val="1400"/>
                        <a:buFont typeface="Arial"/>
                        <a:buNone/>
                      </a:pPr>
                      <a:r>
                        <a:rPr lang="en-CA" sz="1600" b="1" u="none" strike="noStrike" cap="none" dirty="0">
                          <a:latin typeface="Century Gothic"/>
                          <a:ea typeface="Century Gothic"/>
                          <a:cs typeface="Century Gothic"/>
                          <a:sym typeface="Century Gothic"/>
                        </a:rPr>
                        <a:t>Timing / Frequency</a:t>
                      </a:r>
                      <a:endParaRPr sz="1600" u="none" strike="noStrike" cap="none" dirty="0">
                        <a:latin typeface="Century Gothic"/>
                        <a:ea typeface="Century Gothic"/>
                        <a:cs typeface="Century Gothic"/>
                        <a:sym typeface="Century Gothic"/>
                      </a:endParaRPr>
                    </a:p>
                  </a:txBody>
                  <a:tcPr marL="91450" marR="91450" marT="45725" marB="45725" anchor="ctr">
                    <a:lnL w="12700" cmpd="sng">
                      <a:solidFill>
                        <a:prstClr val="black"/>
                      </a:solidFill>
                      <a:prstDash val="solid"/>
                    </a:lnL>
                    <a:lnR w="12700" cmpd="sng">
                      <a:solidFill>
                        <a:prstClr val="black"/>
                      </a:solidFill>
                      <a:prstDash val="solid"/>
                    </a:lnR>
                    <a:lnT w="12700" cmpd="sng">
                      <a:solidFill>
                        <a:prstClr val="black"/>
                      </a:solidFill>
                      <a:prstDash val="solid"/>
                    </a:lnT>
                    <a:lnB w="12700" cmpd="sng">
                      <a:solidFill>
                        <a:prstClr val="black"/>
                      </a:solidFill>
                      <a:prstDash val="solid"/>
                    </a:lnB>
                    <a:lnTlToBr w="12700" cmpd="sng">
                      <a:noFill/>
                      <a:prstDash val="solid"/>
                    </a:lnTlToBr>
                    <a:lnBlToTr w="12700" cmpd="sng">
                      <a:noFill/>
                      <a:prstDash val="solid"/>
                    </a:lnBlToTr>
                    <a:solidFill>
                      <a:srgbClr val="93C47D"/>
                    </a:solidFill>
                  </a:tcPr>
                </a:tc>
                <a:extLst>
                  <a:ext uri="{0D108BD9-81ED-4DB2-BD59-A6C34878D82A}">
                    <a16:rowId xmlns:a16="http://schemas.microsoft.com/office/drawing/2014/main" val="10000"/>
                  </a:ext>
                </a:extLst>
              </a:tr>
              <a:tr h="505850">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l" rtl="0">
                        <a:lnSpc>
                          <a:spcPct val="100000"/>
                        </a:lnSpc>
                        <a:spcBef>
                          <a:spcPts val="0"/>
                        </a:spcBef>
                        <a:spcAft>
                          <a:spcPts val="0"/>
                        </a:spcAft>
                        <a:buClr>
                          <a:srgbClr val="000000"/>
                        </a:buClr>
                        <a:buSzPts val="1400"/>
                        <a:buFont typeface="Arial"/>
                        <a:buNone/>
                      </a:pPr>
                      <a:r>
                        <a:rPr lang="en-CA" sz="1200" u="none" strike="noStrike" cap="none" dirty="0">
                          <a:latin typeface="Century Gothic"/>
                          <a:ea typeface="Century Gothic"/>
                          <a:cs typeface="Century Gothic"/>
                          <a:sym typeface="Century Gothic"/>
                        </a:rPr>
                        <a:t>Confirmation of HIV-negative status (using national HIV testing algorithm or HIV self-test)</a:t>
                      </a:r>
                      <a:endParaRPr sz="1200" u="none" strike="noStrike" cap="none" dirty="0">
                        <a:latin typeface="Century Gothic"/>
                        <a:ea typeface="Century Gothic"/>
                        <a:cs typeface="Century Gothic"/>
                        <a:sym typeface="Century Gothic"/>
                      </a:endParaRPr>
                    </a:p>
                  </a:txBody>
                  <a:tcPr marL="91450" marR="91450" marT="45725" marB="45725" anchor="ctr">
                    <a:lnL w="12700" cmpd="sng">
                      <a:solidFill>
                        <a:prstClr val="black"/>
                      </a:solidFill>
                      <a:prstDash val="solid"/>
                    </a:lnL>
                    <a:lnR w="12700" cmpd="sng">
                      <a:solidFill>
                        <a:prstClr val="black"/>
                      </a:solidFill>
                      <a:prstDash val="solid"/>
                    </a:lnR>
                    <a:lnT w="12700" cmpd="sng">
                      <a:solidFill>
                        <a:prstClr val="black"/>
                      </a:solidFill>
                      <a:prstDash val="solid"/>
                    </a:lnT>
                    <a:lnB w="12700" cmpd="sng">
                      <a:solidFill>
                        <a:prstClr val="black"/>
                      </a:solidFill>
                      <a:prstDash val="soli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l" rtl="0">
                        <a:lnSpc>
                          <a:spcPct val="100000"/>
                        </a:lnSpc>
                        <a:spcBef>
                          <a:spcPts val="0"/>
                        </a:spcBef>
                        <a:spcAft>
                          <a:spcPts val="0"/>
                        </a:spcAft>
                        <a:buClr>
                          <a:srgbClr val="000000"/>
                        </a:buClr>
                        <a:buSzPts val="1400"/>
                        <a:buFont typeface="Arial"/>
                        <a:buNone/>
                      </a:pPr>
                      <a:r>
                        <a:rPr lang="en-CA" sz="1200" u="none" strike="noStrike" cap="none" dirty="0">
                          <a:latin typeface="Century Gothic"/>
                          <a:ea typeface="Century Gothic"/>
                          <a:cs typeface="Century Gothic"/>
                          <a:sym typeface="Century Gothic"/>
                        </a:rPr>
                        <a:t>At 1-month follow-up and every 3 months</a:t>
                      </a:r>
                      <a:endParaRPr sz="1200" u="none" strike="noStrike" cap="none" dirty="0">
                        <a:latin typeface="Century Gothic"/>
                        <a:ea typeface="Century Gothic"/>
                        <a:cs typeface="Century Gothic"/>
                        <a:sym typeface="Century Gothic"/>
                      </a:endParaRPr>
                    </a:p>
                  </a:txBody>
                  <a:tcPr marL="91450" marR="91450" marT="45725" marB="45725" anchor="ctr">
                    <a:lnL w="12700" cmpd="sng">
                      <a:solidFill>
                        <a:prstClr val="black"/>
                      </a:solidFill>
                      <a:prstDash val="solid"/>
                    </a:lnL>
                    <a:lnR w="12700" cmpd="sng">
                      <a:solidFill>
                        <a:prstClr val="black"/>
                      </a:solidFill>
                      <a:prstDash val="solid"/>
                    </a:lnR>
                    <a:lnT w="12700" cmpd="sng">
                      <a:solidFill>
                        <a:prstClr val="black"/>
                      </a:solidFill>
                      <a:prstDash val="solid"/>
                    </a:lnT>
                    <a:lnB w="12700" cmpd="sng">
                      <a:solidFill>
                        <a:prstClr val="black"/>
                      </a:solidFill>
                      <a:prstDash val="solid"/>
                    </a:lnB>
                    <a:lnTlToBr w="12700" cmpd="sng">
                      <a:noFill/>
                      <a:prstDash val="solid"/>
                    </a:lnTlToBr>
                    <a:lnBlToTr w="12700" cmpd="sng">
                      <a:noFill/>
                      <a:prstDash val="solid"/>
                    </a:lnBlToTr>
                    <a:noFill/>
                  </a:tcPr>
                </a:tc>
                <a:extLst>
                  <a:ext uri="{0D108BD9-81ED-4DB2-BD59-A6C34878D82A}">
                    <a16:rowId xmlns:a16="http://schemas.microsoft.com/office/drawing/2014/main" val="10001"/>
                  </a:ext>
                </a:extLst>
              </a:tr>
              <a:tr h="319625">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l" rtl="0">
                        <a:lnSpc>
                          <a:spcPct val="100000"/>
                        </a:lnSpc>
                        <a:spcBef>
                          <a:spcPts val="0"/>
                        </a:spcBef>
                        <a:spcAft>
                          <a:spcPts val="0"/>
                        </a:spcAft>
                        <a:buClr>
                          <a:srgbClr val="000000"/>
                        </a:buClr>
                        <a:buSzPts val="1400"/>
                        <a:buFont typeface="Arial"/>
                        <a:buNone/>
                      </a:pPr>
                      <a:r>
                        <a:rPr lang="en-CA" sz="1200" u="none" strike="noStrike" cap="none" dirty="0">
                          <a:latin typeface="Century Gothic"/>
                          <a:ea typeface="Century Gothic"/>
                          <a:cs typeface="Century Gothic"/>
                          <a:sym typeface="Century Gothic"/>
                        </a:rPr>
                        <a:t>Review the client’s HIV risk</a:t>
                      </a:r>
                      <a:endParaRPr sz="1200" u="none" strike="noStrike" cap="none" dirty="0">
                        <a:latin typeface="Century Gothic"/>
                        <a:ea typeface="Century Gothic"/>
                        <a:cs typeface="Century Gothic"/>
                        <a:sym typeface="Century Gothic"/>
                      </a:endParaRPr>
                    </a:p>
                  </a:txBody>
                  <a:tcPr marL="91450" marR="91450" marT="45725" marB="45725" anchor="ctr">
                    <a:lnL w="12700" cmpd="sng">
                      <a:solidFill>
                        <a:prstClr val="black"/>
                      </a:solidFill>
                      <a:prstDash val="solid"/>
                    </a:lnL>
                    <a:lnR w="12700" cmpd="sng">
                      <a:solidFill>
                        <a:prstClr val="black"/>
                      </a:solidFill>
                      <a:prstDash val="solid"/>
                    </a:lnR>
                    <a:lnT w="12700" cmpd="sng">
                      <a:solidFill>
                        <a:prstClr val="black"/>
                      </a:solidFill>
                      <a:prstDash val="solid"/>
                    </a:lnT>
                    <a:lnB w="12700" cmpd="sng">
                      <a:solidFill>
                        <a:prstClr val="black"/>
                      </a:solidFill>
                      <a:prstDash val="soli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l" rtl="0">
                        <a:lnSpc>
                          <a:spcPct val="100000"/>
                        </a:lnSpc>
                        <a:spcBef>
                          <a:spcPts val="0"/>
                        </a:spcBef>
                        <a:spcAft>
                          <a:spcPts val="0"/>
                        </a:spcAft>
                        <a:buClr>
                          <a:srgbClr val="000000"/>
                        </a:buClr>
                        <a:buSzPts val="1400"/>
                        <a:buFont typeface="Arial"/>
                        <a:buNone/>
                      </a:pPr>
                      <a:r>
                        <a:rPr lang="en-CA" sz="1200" u="none" strike="noStrike" cap="none" dirty="0">
                          <a:latin typeface="Century Gothic"/>
                          <a:ea typeface="Century Gothic"/>
                          <a:cs typeface="Century Gothic"/>
                          <a:sym typeface="Century Gothic"/>
                        </a:rPr>
                        <a:t>Every visit</a:t>
                      </a:r>
                      <a:endParaRPr sz="1200" u="none" strike="noStrike" cap="none" dirty="0">
                        <a:latin typeface="Century Gothic"/>
                        <a:ea typeface="Century Gothic"/>
                        <a:cs typeface="Century Gothic"/>
                        <a:sym typeface="Century Gothic"/>
                      </a:endParaRPr>
                    </a:p>
                  </a:txBody>
                  <a:tcPr marL="91450" marR="91450" marT="45725" marB="45725" anchor="ctr">
                    <a:lnL w="12700" cmpd="sng">
                      <a:solidFill>
                        <a:prstClr val="black"/>
                      </a:solidFill>
                      <a:prstDash val="solid"/>
                    </a:lnL>
                    <a:lnR w="12700" cmpd="sng">
                      <a:solidFill>
                        <a:prstClr val="black"/>
                      </a:solidFill>
                      <a:prstDash val="solid"/>
                    </a:lnR>
                    <a:lnT w="12700" cmpd="sng">
                      <a:solidFill>
                        <a:prstClr val="black"/>
                      </a:solidFill>
                      <a:prstDash val="solid"/>
                    </a:lnT>
                    <a:lnB w="12700" cmpd="sng">
                      <a:solidFill>
                        <a:prstClr val="black"/>
                      </a:solidFill>
                      <a:prstDash val="solid"/>
                    </a:lnB>
                    <a:lnTlToBr w="12700" cmpd="sng">
                      <a:noFill/>
                      <a:prstDash val="solid"/>
                    </a:lnTlToBr>
                    <a:lnBlToTr w="12700" cmpd="sng">
                      <a:noFill/>
                      <a:prstDash val="solid"/>
                    </a:lnBlToTr>
                    <a:noFill/>
                  </a:tcPr>
                </a:tc>
                <a:extLst>
                  <a:ext uri="{0D108BD9-81ED-4DB2-BD59-A6C34878D82A}">
                    <a16:rowId xmlns:a16="http://schemas.microsoft.com/office/drawing/2014/main" val="10002"/>
                  </a:ext>
                </a:extLst>
              </a:tr>
              <a:tr h="319625">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l" rtl="0">
                        <a:lnSpc>
                          <a:spcPct val="100000"/>
                        </a:lnSpc>
                        <a:spcBef>
                          <a:spcPts val="0"/>
                        </a:spcBef>
                        <a:spcAft>
                          <a:spcPts val="0"/>
                        </a:spcAft>
                        <a:buClr>
                          <a:srgbClr val="000000"/>
                        </a:buClr>
                        <a:buSzPts val="1400"/>
                        <a:buFont typeface="Arial"/>
                        <a:buNone/>
                      </a:pPr>
                      <a:r>
                        <a:rPr lang="en-CA" sz="1200" u="none" strike="noStrike" cap="none" dirty="0">
                          <a:latin typeface="Century Gothic"/>
                          <a:ea typeface="Century Gothic"/>
                          <a:cs typeface="Century Gothic"/>
                          <a:sym typeface="Century Gothic"/>
                        </a:rPr>
                        <a:t>Address side effects</a:t>
                      </a:r>
                      <a:endParaRPr sz="1200" u="none" strike="noStrike" cap="none" dirty="0">
                        <a:latin typeface="Century Gothic"/>
                        <a:ea typeface="Century Gothic"/>
                        <a:cs typeface="Century Gothic"/>
                        <a:sym typeface="Century Gothic"/>
                      </a:endParaRPr>
                    </a:p>
                  </a:txBody>
                  <a:tcPr marL="91450" marR="91450" marT="45725" marB="45725" anchor="ctr">
                    <a:lnL w="12700" cmpd="sng">
                      <a:solidFill>
                        <a:prstClr val="black"/>
                      </a:solidFill>
                      <a:prstDash val="solid"/>
                    </a:lnL>
                    <a:lnR w="12700" cmpd="sng">
                      <a:solidFill>
                        <a:prstClr val="black"/>
                      </a:solidFill>
                      <a:prstDash val="solid"/>
                    </a:lnR>
                    <a:lnT w="12700" cmpd="sng">
                      <a:solidFill>
                        <a:prstClr val="black"/>
                      </a:solidFill>
                      <a:prstDash val="solid"/>
                    </a:lnT>
                    <a:lnB w="12700" cmpd="sng">
                      <a:solidFill>
                        <a:prstClr val="black"/>
                      </a:solidFill>
                      <a:prstDash val="soli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l" rtl="0">
                        <a:lnSpc>
                          <a:spcPct val="100000"/>
                        </a:lnSpc>
                        <a:spcBef>
                          <a:spcPts val="0"/>
                        </a:spcBef>
                        <a:spcAft>
                          <a:spcPts val="0"/>
                        </a:spcAft>
                        <a:buClr>
                          <a:srgbClr val="000000"/>
                        </a:buClr>
                        <a:buSzPts val="1400"/>
                        <a:buFont typeface="Arial"/>
                        <a:buNone/>
                      </a:pPr>
                      <a:r>
                        <a:rPr lang="en-CA" sz="1200" u="none" strike="noStrike" cap="none" dirty="0">
                          <a:latin typeface="Century Gothic"/>
                          <a:ea typeface="Century Gothic"/>
                          <a:cs typeface="Century Gothic"/>
                          <a:sym typeface="Century Gothic"/>
                        </a:rPr>
                        <a:t>Every visit</a:t>
                      </a:r>
                      <a:endParaRPr sz="1200" u="none" strike="noStrike" cap="none" dirty="0">
                        <a:latin typeface="Century Gothic"/>
                        <a:ea typeface="Century Gothic"/>
                        <a:cs typeface="Century Gothic"/>
                        <a:sym typeface="Century Gothic"/>
                      </a:endParaRPr>
                    </a:p>
                  </a:txBody>
                  <a:tcPr marL="91450" marR="91450" marT="45725" marB="45725" anchor="ctr">
                    <a:lnL w="12700" cmpd="sng">
                      <a:solidFill>
                        <a:prstClr val="black"/>
                      </a:solidFill>
                      <a:prstDash val="solid"/>
                    </a:lnL>
                    <a:lnR w="12700" cmpd="sng">
                      <a:solidFill>
                        <a:prstClr val="black"/>
                      </a:solidFill>
                      <a:prstDash val="solid"/>
                    </a:lnR>
                    <a:lnT w="12700" cmpd="sng">
                      <a:solidFill>
                        <a:prstClr val="black"/>
                      </a:solidFill>
                      <a:prstDash val="solid"/>
                    </a:lnT>
                    <a:lnB w="12700" cmpd="sng">
                      <a:solidFill>
                        <a:prstClr val="black"/>
                      </a:solidFill>
                      <a:prstDash val="solid"/>
                    </a:lnB>
                    <a:lnTlToBr w="12700" cmpd="sng">
                      <a:noFill/>
                      <a:prstDash val="solid"/>
                    </a:lnTlToBr>
                    <a:lnBlToTr w="12700" cmpd="sng">
                      <a:noFill/>
                      <a:prstDash val="solid"/>
                    </a:lnBlToTr>
                    <a:noFill/>
                  </a:tcPr>
                </a:tc>
                <a:extLst>
                  <a:ext uri="{0D108BD9-81ED-4DB2-BD59-A6C34878D82A}">
                    <a16:rowId xmlns:a16="http://schemas.microsoft.com/office/drawing/2014/main" val="10003"/>
                  </a:ext>
                </a:extLst>
              </a:tr>
              <a:tr h="426150">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l" rtl="0">
                        <a:lnSpc>
                          <a:spcPct val="100000"/>
                        </a:lnSpc>
                        <a:spcBef>
                          <a:spcPts val="0"/>
                        </a:spcBef>
                        <a:spcAft>
                          <a:spcPts val="0"/>
                        </a:spcAft>
                        <a:buClr>
                          <a:srgbClr val="000000"/>
                        </a:buClr>
                        <a:buSzPts val="1400"/>
                        <a:buFont typeface="Arial"/>
                        <a:buNone/>
                      </a:pPr>
                      <a:r>
                        <a:rPr lang="en-CA" sz="1200" u="none" strike="noStrike" cap="none" dirty="0">
                          <a:latin typeface="Century Gothic"/>
                          <a:ea typeface="Century Gothic"/>
                          <a:cs typeface="Century Gothic"/>
                          <a:sym typeface="Century Gothic"/>
                        </a:rPr>
                        <a:t>Brief adherence evaluation and counseling</a:t>
                      </a:r>
                      <a:endParaRPr sz="1200" u="none" strike="noStrike" cap="none" dirty="0">
                        <a:latin typeface="Century Gothic"/>
                        <a:ea typeface="Century Gothic"/>
                        <a:cs typeface="Century Gothic"/>
                        <a:sym typeface="Century Gothic"/>
                      </a:endParaRPr>
                    </a:p>
                  </a:txBody>
                  <a:tcPr marL="91450" marR="91450" marT="45725" marB="45725" anchor="ctr">
                    <a:lnL w="12700" cmpd="sng">
                      <a:solidFill>
                        <a:prstClr val="black"/>
                      </a:solidFill>
                      <a:prstDash val="solid"/>
                    </a:lnL>
                    <a:lnR w="12700" cmpd="sng">
                      <a:solidFill>
                        <a:prstClr val="black"/>
                      </a:solidFill>
                      <a:prstDash val="solid"/>
                    </a:lnR>
                    <a:lnT w="12700" cmpd="sng">
                      <a:solidFill>
                        <a:prstClr val="black"/>
                      </a:solidFill>
                      <a:prstDash val="solid"/>
                    </a:lnT>
                    <a:lnB w="12700" cmpd="sng">
                      <a:solidFill>
                        <a:prstClr val="black"/>
                      </a:solidFill>
                      <a:prstDash val="soli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l" rtl="0">
                        <a:lnSpc>
                          <a:spcPct val="100000"/>
                        </a:lnSpc>
                        <a:spcBef>
                          <a:spcPts val="0"/>
                        </a:spcBef>
                        <a:spcAft>
                          <a:spcPts val="0"/>
                        </a:spcAft>
                        <a:buClr>
                          <a:srgbClr val="000000"/>
                        </a:buClr>
                        <a:buSzPts val="1400"/>
                        <a:buFont typeface="Arial"/>
                        <a:buNone/>
                      </a:pPr>
                      <a:r>
                        <a:rPr lang="en-CA" sz="1200" u="none" strike="noStrike" cap="none" dirty="0">
                          <a:latin typeface="Century Gothic"/>
                          <a:ea typeface="Century Gothic"/>
                          <a:cs typeface="Century Gothic"/>
                          <a:sym typeface="Century Gothic"/>
                        </a:rPr>
                        <a:t>Every visit</a:t>
                      </a:r>
                      <a:endParaRPr sz="1200" u="none" strike="noStrike" cap="none" dirty="0">
                        <a:latin typeface="Century Gothic"/>
                        <a:ea typeface="Century Gothic"/>
                        <a:cs typeface="Century Gothic"/>
                        <a:sym typeface="Century Gothic"/>
                      </a:endParaRPr>
                    </a:p>
                  </a:txBody>
                  <a:tcPr marL="91450" marR="91450" marT="45725" marB="45725" anchor="ctr">
                    <a:lnL w="12700" cmpd="sng">
                      <a:solidFill>
                        <a:prstClr val="black"/>
                      </a:solidFill>
                      <a:prstDash val="solid"/>
                    </a:lnL>
                    <a:lnR w="12700" cmpd="sng">
                      <a:solidFill>
                        <a:prstClr val="black"/>
                      </a:solidFill>
                      <a:prstDash val="solid"/>
                    </a:lnR>
                    <a:lnT w="12700" cmpd="sng">
                      <a:solidFill>
                        <a:prstClr val="black"/>
                      </a:solidFill>
                      <a:prstDash val="solid"/>
                    </a:lnT>
                    <a:lnB w="12700" cmpd="sng">
                      <a:solidFill>
                        <a:prstClr val="black"/>
                      </a:solidFill>
                      <a:prstDash val="solid"/>
                    </a:lnB>
                    <a:lnTlToBr w="12700" cmpd="sng">
                      <a:noFill/>
                      <a:prstDash val="solid"/>
                    </a:lnTlToBr>
                    <a:lnBlToTr w="12700" cmpd="sng">
                      <a:noFill/>
                      <a:prstDash val="solid"/>
                    </a:lnBlToTr>
                    <a:noFill/>
                  </a:tcPr>
                </a:tc>
                <a:extLst>
                  <a:ext uri="{0D108BD9-81ED-4DB2-BD59-A6C34878D82A}">
                    <a16:rowId xmlns:a16="http://schemas.microsoft.com/office/drawing/2014/main" val="10004"/>
                  </a:ext>
                </a:extLst>
              </a:tr>
              <a:tr h="319625">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l" rtl="0">
                        <a:lnSpc>
                          <a:spcPct val="100000"/>
                        </a:lnSpc>
                        <a:spcBef>
                          <a:spcPts val="0"/>
                        </a:spcBef>
                        <a:spcAft>
                          <a:spcPts val="0"/>
                        </a:spcAft>
                        <a:buClr>
                          <a:srgbClr val="000000"/>
                        </a:buClr>
                        <a:buSzPts val="1400"/>
                        <a:buFont typeface="Arial"/>
                        <a:buNone/>
                      </a:pPr>
                      <a:r>
                        <a:rPr lang="en-CA" sz="1200" u="none" strike="noStrike" cap="none" dirty="0">
                          <a:latin typeface="Century Gothic"/>
                          <a:ea typeface="Century Gothic"/>
                          <a:cs typeface="Century Gothic"/>
                          <a:sym typeface="Century Gothic"/>
                        </a:rPr>
                        <a:t>Determine need for creatinine clearance evaluation</a:t>
                      </a:r>
                      <a:endParaRPr sz="1200" u="none" strike="noStrike" cap="none" dirty="0">
                        <a:latin typeface="Century Gothic"/>
                        <a:ea typeface="Century Gothic"/>
                        <a:cs typeface="Century Gothic"/>
                        <a:sym typeface="Century Gothic"/>
                      </a:endParaRPr>
                    </a:p>
                  </a:txBody>
                  <a:tcPr marL="91450" marR="91450" marT="45725" marB="45725" anchor="ctr">
                    <a:lnL w="12700" cmpd="sng">
                      <a:solidFill>
                        <a:prstClr val="black"/>
                      </a:solidFill>
                      <a:prstDash val="solid"/>
                    </a:lnL>
                    <a:lnR w="12700" cmpd="sng">
                      <a:solidFill>
                        <a:prstClr val="black"/>
                      </a:solidFill>
                      <a:prstDash val="solid"/>
                    </a:lnR>
                    <a:lnT w="12700" cmpd="sng">
                      <a:solidFill>
                        <a:prstClr val="black"/>
                      </a:solidFill>
                      <a:prstDash val="solid"/>
                    </a:lnT>
                    <a:lnB w="12700" cmpd="sng">
                      <a:solidFill>
                        <a:prstClr val="black"/>
                      </a:solidFill>
                      <a:prstDash val="soli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l" rtl="0">
                        <a:lnSpc>
                          <a:spcPct val="100000"/>
                        </a:lnSpc>
                        <a:spcBef>
                          <a:spcPts val="0"/>
                        </a:spcBef>
                        <a:spcAft>
                          <a:spcPts val="0"/>
                        </a:spcAft>
                        <a:buClr>
                          <a:srgbClr val="000000"/>
                        </a:buClr>
                        <a:buSzPts val="1400"/>
                        <a:buFont typeface="Arial"/>
                        <a:buNone/>
                      </a:pPr>
                      <a:r>
                        <a:rPr lang="en-CA" sz="1200" u="none" strike="noStrike" cap="none" dirty="0">
                          <a:latin typeface="Century Gothic"/>
                          <a:ea typeface="Century Gothic"/>
                          <a:cs typeface="Century Gothic"/>
                          <a:sym typeface="Century Gothic"/>
                        </a:rPr>
                        <a:t>Every visit</a:t>
                      </a:r>
                      <a:endParaRPr sz="1200" u="none" strike="noStrike" cap="none" dirty="0">
                        <a:latin typeface="Century Gothic"/>
                        <a:ea typeface="Century Gothic"/>
                        <a:cs typeface="Century Gothic"/>
                        <a:sym typeface="Century Gothic"/>
                      </a:endParaRPr>
                    </a:p>
                  </a:txBody>
                  <a:tcPr marL="91450" marR="91450" marT="45725" marB="45725" anchor="ctr">
                    <a:lnL w="12700" cmpd="sng">
                      <a:solidFill>
                        <a:prstClr val="black"/>
                      </a:solidFill>
                      <a:prstDash val="solid"/>
                    </a:lnL>
                    <a:lnR w="12700" cmpd="sng">
                      <a:solidFill>
                        <a:prstClr val="black"/>
                      </a:solidFill>
                      <a:prstDash val="solid"/>
                    </a:lnR>
                    <a:lnT w="12700" cmpd="sng">
                      <a:solidFill>
                        <a:prstClr val="black"/>
                      </a:solidFill>
                      <a:prstDash val="solid"/>
                    </a:lnT>
                    <a:lnB w="12700" cmpd="sng">
                      <a:solidFill>
                        <a:prstClr val="black"/>
                      </a:solidFill>
                      <a:prstDash val="solid"/>
                    </a:lnB>
                    <a:lnTlToBr w="12700" cmpd="sng">
                      <a:noFill/>
                      <a:prstDash val="solid"/>
                    </a:lnTlToBr>
                    <a:lnBlToTr w="12700" cmpd="sng">
                      <a:noFill/>
                      <a:prstDash val="solid"/>
                    </a:lnBlToTr>
                    <a:noFill/>
                  </a:tcPr>
                </a:tc>
                <a:extLst>
                  <a:ext uri="{0D108BD9-81ED-4DB2-BD59-A6C34878D82A}">
                    <a16:rowId xmlns:a16="http://schemas.microsoft.com/office/drawing/2014/main" val="10005"/>
                  </a:ext>
                </a:extLst>
              </a:tr>
              <a:tr h="777700">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l" rtl="0">
                        <a:lnSpc>
                          <a:spcPct val="100000"/>
                        </a:lnSpc>
                        <a:spcBef>
                          <a:spcPts val="0"/>
                        </a:spcBef>
                        <a:spcAft>
                          <a:spcPts val="0"/>
                        </a:spcAft>
                        <a:buClr>
                          <a:srgbClr val="000000"/>
                        </a:buClr>
                        <a:buSzPts val="1400"/>
                        <a:buFont typeface="Arial"/>
                        <a:buNone/>
                      </a:pPr>
                      <a:r>
                        <a:rPr lang="en-CA" sz="1200" u="none" strike="noStrike" cap="none" dirty="0">
                          <a:latin typeface="Century Gothic"/>
                          <a:ea typeface="Century Gothic"/>
                          <a:cs typeface="Century Gothic"/>
                          <a:sym typeface="Century Gothic"/>
                        </a:rPr>
                        <a:t>Screening for HBV and HCV (optional)</a:t>
                      </a:r>
                      <a:endParaRPr sz="1200" u="none" strike="noStrike" cap="none" dirty="0">
                        <a:latin typeface="Century Gothic"/>
                        <a:ea typeface="Century Gothic"/>
                        <a:cs typeface="Century Gothic"/>
                        <a:sym typeface="Century Gothic"/>
                      </a:endParaRPr>
                    </a:p>
                  </a:txBody>
                  <a:tcPr marL="91450" marR="91450" marT="45725" marB="45725" anchor="ctr">
                    <a:lnL w="12700" cmpd="sng">
                      <a:solidFill>
                        <a:prstClr val="black"/>
                      </a:solidFill>
                      <a:prstDash val="solid"/>
                    </a:lnL>
                    <a:lnR w="12700" cmpd="sng">
                      <a:solidFill>
                        <a:prstClr val="black"/>
                      </a:solidFill>
                      <a:prstDash val="solid"/>
                    </a:lnR>
                    <a:lnT w="12700" cmpd="sng">
                      <a:solidFill>
                        <a:prstClr val="black"/>
                      </a:solidFill>
                      <a:prstDash val="solid"/>
                    </a:lnT>
                    <a:lnB w="12700" cmpd="sng">
                      <a:solidFill>
                        <a:prstClr val="black"/>
                      </a:solidFill>
                      <a:prstDash val="soli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l" rtl="0">
                        <a:lnSpc>
                          <a:spcPct val="100000"/>
                        </a:lnSpc>
                        <a:spcBef>
                          <a:spcPts val="0"/>
                        </a:spcBef>
                        <a:spcAft>
                          <a:spcPts val="0"/>
                        </a:spcAft>
                        <a:buClr>
                          <a:srgbClr val="000000"/>
                        </a:buClr>
                        <a:buSzPts val="1400"/>
                        <a:buFont typeface="Arial"/>
                        <a:buNone/>
                      </a:pPr>
                      <a:r>
                        <a:rPr lang="en-CA" sz="1200" u="none" strike="noStrike" cap="none" dirty="0">
                          <a:latin typeface="Century Gothic"/>
                          <a:ea typeface="Century Gothic"/>
                          <a:cs typeface="Century Gothic"/>
                          <a:sym typeface="Century Gothic"/>
                        </a:rPr>
                        <a:t>Once within 3 months of initiation</a:t>
                      </a:r>
                      <a:endParaRPr sz="1200" u="none" strike="noStrike" cap="none" dirty="0">
                        <a:latin typeface="Century Gothic"/>
                        <a:ea typeface="Century Gothic"/>
                        <a:cs typeface="Century Gothic"/>
                        <a:sym typeface="Century Gothic"/>
                      </a:endParaRPr>
                    </a:p>
                  </a:txBody>
                  <a:tcPr marL="91450" marR="91450" marT="45725" marB="45725" anchor="ctr">
                    <a:lnL w="12700" cmpd="sng">
                      <a:solidFill>
                        <a:prstClr val="black"/>
                      </a:solidFill>
                      <a:prstDash val="solid"/>
                    </a:lnL>
                    <a:lnR w="12700" cmpd="sng">
                      <a:solidFill>
                        <a:prstClr val="black"/>
                      </a:solidFill>
                      <a:prstDash val="solid"/>
                    </a:lnR>
                    <a:lnT w="12700" cmpd="sng">
                      <a:solidFill>
                        <a:prstClr val="black"/>
                      </a:solidFill>
                      <a:prstDash val="solid"/>
                    </a:lnT>
                    <a:lnB w="12700" cmpd="sng">
                      <a:solidFill>
                        <a:prstClr val="black"/>
                      </a:solidFill>
                      <a:prstDash val="solid"/>
                    </a:lnB>
                    <a:lnTlToBr w="12700" cmpd="sng">
                      <a:noFill/>
                      <a:prstDash val="solid"/>
                    </a:lnTlToBr>
                    <a:lnBlToTr w="12700" cmpd="sng">
                      <a:noFill/>
                      <a:prstDash val="solid"/>
                    </a:lnBlToTr>
                    <a:noFill/>
                  </a:tcPr>
                </a:tc>
                <a:extLst>
                  <a:ext uri="{0D108BD9-81ED-4DB2-BD59-A6C34878D82A}">
                    <a16:rowId xmlns:a16="http://schemas.microsoft.com/office/drawing/2014/main" val="10006"/>
                  </a:ext>
                </a:extLst>
              </a:tr>
              <a:tr h="714125">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l" rtl="0">
                        <a:lnSpc>
                          <a:spcPct val="100000"/>
                        </a:lnSpc>
                        <a:spcBef>
                          <a:spcPts val="0"/>
                        </a:spcBef>
                        <a:spcAft>
                          <a:spcPts val="0"/>
                        </a:spcAft>
                        <a:buClr>
                          <a:srgbClr val="000000"/>
                        </a:buClr>
                        <a:buSzPts val="1400"/>
                        <a:buFont typeface="Arial"/>
                        <a:buNone/>
                      </a:pPr>
                      <a:r>
                        <a:rPr lang="en-CA" sz="1200" u="none" strike="noStrike" cap="none" dirty="0">
                          <a:latin typeface="Century Gothic"/>
                          <a:ea typeface="Century Gothic"/>
                          <a:cs typeface="Century Gothic"/>
                          <a:sym typeface="Century Gothic"/>
                        </a:rPr>
                        <a:t>Counsel on stopping/starting PrEP, acute HIV infection (AHI) symptoms, and advise prompt return if symptoms occur</a:t>
                      </a:r>
                      <a:endParaRPr sz="1200" u="none" strike="noStrike" cap="none" dirty="0">
                        <a:latin typeface="Century Gothic"/>
                        <a:ea typeface="Century Gothic"/>
                        <a:cs typeface="Century Gothic"/>
                        <a:sym typeface="Century Gothic"/>
                      </a:endParaRPr>
                    </a:p>
                  </a:txBody>
                  <a:tcPr marL="91450" marR="91450" marT="45725" marB="45725" anchor="ctr">
                    <a:lnL w="12700" cmpd="sng">
                      <a:solidFill>
                        <a:prstClr val="black"/>
                      </a:solidFill>
                      <a:prstDash val="solid"/>
                    </a:lnL>
                    <a:lnR w="12700" cmpd="sng">
                      <a:solidFill>
                        <a:prstClr val="black"/>
                      </a:solidFill>
                      <a:prstDash val="solid"/>
                    </a:lnR>
                    <a:lnT w="12700" cmpd="sng">
                      <a:solidFill>
                        <a:prstClr val="black"/>
                      </a:solidFill>
                      <a:prstDash val="solid"/>
                    </a:lnT>
                    <a:lnB w="12700" cmpd="sng">
                      <a:solidFill>
                        <a:prstClr val="black"/>
                      </a:solidFill>
                      <a:prstDash val="soli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l" rtl="0">
                        <a:lnSpc>
                          <a:spcPct val="100000"/>
                        </a:lnSpc>
                        <a:spcBef>
                          <a:spcPts val="0"/>
                        </a:spcBef>
                        <a:spcAft>
                          <a:spcPts val="0"/>
                        </a:spcAft>
                        <a:buClr>
                          <a:srgbClr val="000000"/>
                        </a:buClr>
                        <a:buSzPts val="1400"/>
                        <a:buFont typeface="Arial"/>
                        <a:buNone/>
                      </a:pPr>
                      <a:r>
                        <a:rPr lang="en-CA" sz="1200" u="none" strike="noStrike" cap="none" dirty="0">
                          <a:latin typeface="Century Gothic"/>
                          <a:ea typeface="Century Gothic"/>
                          <a:cs typeface="Century Gothic"/>
                          <a:sym typeface="Century Gothic"/>
                        </a:rPr>
                        <a:t>Every visit</a:t>
                      </a:r>
                      <a:endParaRPr sz="1200" u="none" strike="noStrike" cap="none" dirty="0">
                        <a:latin typeface="Century Gothic"/>
                        <a:ea typeface="Century Gothic"/>
                        <a:cs typeface="Century Gothic"/>
                        <a:sym typeface="Century Gothic"/>
                      </a:endParaRPr>
                    </a:p>
                  </a:txBody>
                  <a:tcPr marL="91450" marR="91450" marT="45725" marB="45725" anchor="ctr">
                    <a:lnL w="12700" cmpd="sng">
                      <a:solidFill>
                        <a:prstClr val="black"/>
                      </a:solidFill>
                      <a:prstDash val="solid"/>
                    </a:lnL>
                    <a:lnR w="12700" cmpd="sng">
                      <a:solidFill>
                        <a:prstClr val="black"/>
                      </a:solidFill>
                      <a:prstDash val="solid"/>
                    </a:lnR>
                    <a:lnT w="12700" cmpd="sng">
                      <a:solidFill>
                        <a:prstClr val="black"/>
                      </a:solidFill>
                      <a:prstDash val="solid"/>
                    </a:lnT>
                    <a:lnB w="12700" cmpd="sng">
                      <a:solidFill>
                        <a:prstClr val="black"/>
                      </a:solidFill>
                      <a:prstDash val="solid"/>
                    </a:lnB>
                    <a:lnTlToBr w="12700" cmpd="sng">
                      <a:noFill/>
                      <a:prstDash val="solid"/>
                    </a:lnTlToBr>
                    <a:lnBlToTr w="12700" cmpd="sng">
                      <a:noFill/>
                      <a:prstDash val="solid"/>
                    </a:lnBlToTr>
                    <a:noFill/>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237962482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F6AD011-8A44-A226-9070-129B0CB70D0B}"/>
            </a:ext>
          </a:extLst>
        </p:cNvPr>
        <p:cNvGrpSpPr/>
        <p:nvPr/>
      </p:nvGrpSpPr>
      <p:grpSpPr>
        <a:xfrm>
          <a:off x="0" y="0"/>
          <a:ext cx="0" cy="0"/>
          <a:chOff x="0" y="0"/>
          <a:chExt cx="0" cy="0"/>
        </a:xfrm>
      </p:grpSpPr>
      <p:sp>
        <p:nvSpPr>
          <p:cNvPr id="10" name="TextBox 9">
            <a:extLst>
              <a:ext uri="{FF2B5EF4-FFF2-40B4-BE49-F238E27FC236}">
                <a16:creationId xmlns:a16="http://schemas.microsoft.com/office/drawing/2014/main" id="{0665348C-03EA-C07F-0EF0-2C2BE26817DB}"/>
              </a:ext>
            </a:extLst>
          </p:cNvPr>
          <p:cNvSpPr txBox="1"/>
          <p:nvPr/>
        </p:nvSpPr>
        <p:spPr>
          <a:xfrm>
            <a:off x="2231472" y="872347"/>
            <a:ext cx="5280869" cy="600164"/>
          </a:xfrm>
          <a:prstGeom prst="rect">
            <a:avLst/>
          </a:prstGeom>
          <a:noFill/>
        </p:spPr>
        <p:txBody>
          <a:bodyPr wrap="squar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3300" b="0" i="0" u="none" strike="noStrike" kern="1200" cap="none" spc="0" normalizeH="0" baseline="0" noProof="0" dirty="0">
                <a:ln>
                  <a:noFill/>
                </a:ln>
                <a:solidFill>
                  <a:srgbClr val="007E00"/>
                </a:solidFill>
                <a:effectLst/>
                <a:uLnTx/>
                <a:uFillTx/>
                <a:latin typeface="Century Gothic" panose="020B0502020202020204" pitchFamily="34" charset="0"/>
                <a:ea typeface="+mn-ea"/>
                <a:cs typeface="+mn-cs"/>
              </a:rPr>
              <a:t>PrEP Discontinuation</a:t>
            </a:r>
            <a:endParaRPr kumimoji="0" lang="en-US" sz="3300" b="0" i="0" u="none" strike="noStrike" kern="1200" cap="none" spc="0" normalizeH="0" baseline="0" noProof="0" dirty="0">
              <a:ln>
                <a:noFill/>
              </a:ln>
              <a:solidFill>
                <a:prstClr val="black"/>
              </a:solidFill>
              <a:effectLst/>
              <a:uLnTx/>
              <a:uFillTx/>
              <a:latin typeface="Aptos" panose="02110004020202020204"/>
              <a:ea typeface="+mn-ea"/>
              <a:cs typeface="+mn-cs"/>
            </a:endParaRPr>
          </a:p>
        </p:txBody>
      </p:sp>
      <p:sp>
        <p:nvSpPr>
          <p:cNvPr id="13" name="Google Shape;201;g3c255c7971e_0_257">
            <a:extLst>
              <a:ext uri="{FF2B5EF4-FFF2-40B4-BE49-F238E27FC236}">
                <a16:creationId xmlns:a16="http://schemas.microsoft.com/office/drawing/2014/main" id="{3ECAF096-306A-F916-CF26-B5F92DDA976F}"/>
              </a:ext>
            </a:extLst>
          </p:cNvPr>
          <p:cNvSpPr txBox="1">
            <a:spLocks/>
          </p:cNvSpPr>
          <p:nvPr/>
        </p:nvSpPr>
        <p:spPr>
          <a:xfrm>
            <a:off x="336503" y="1818931"/>
            <a:ext cx="8429992" cy="4875483"/>
          </a:xfrm>
          <a:prstGeom prst="rect">
            <a:avLst/>
          </a:prstGeom>
          <a:noFill/>
          <a:ln>
            <a:noFill/>
          </a:ln>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L="457200" marR="0" lvl="0" indent="-342900" algn="l" rtl="0">
              <a:lnSpc>
                <a:spcPct val="100000"/>
              </a:lnSpc>
              <a:spcBef>
                <a:spcPts val="360"/>
              </a:spcBef>
              <a:spcAft>
                <a:spcPts val="0"/>
              </a:spcAft>
              <a:buClr>
                <a:schemeClr val="dk1"/>
              </a:buClr>
              <a:buSzPts val="1800"/>
              <a:buFont typeface="Century Gothic"/>
              <a:buChar char="•"/>
              <a:defRPr sz="2400" b="0" i="0" u="none" strike="noStrike" cap="none">
                <a:solidFill>
                  <a:schemeClr val="dk1"/>
                </a:solidFill>
                <a:latin typeface="Century Gothic"/>
                <a:ea typeface="Century Gothic"/>
                <a:cs typeface="Century Gothic"/>
                <a:sym typeface="Century Gothic"/>
              </a:defRPr>
            </a:lvl1pPr>
            <a:lvl2pPr marL="914400" marR="0" lvl="1" indent="-342900" algn="l" rtl="0">
              <a:lnSpc>
                <a:spcPct val="100000"/>
              </a:lnSpc>
              <a:spcBef>
                <a:spcPts val="360"/>
              </a:spcBef>
              <a:spcAft>
                <a:spcPts val="0"/>
              </a:spcAft>
              <a:buClr>
                <a:schemeClr val="dk1"/>
              </a:buClr>
              <a:buSzPts val="1800"/>
              <a:buFont typeface="Century Gothic"/>
              <a:buChar char="–"/>
              <a:defRPr sz="2100" b="0" i="0" u="none" strike="noStrike" cap="none">
                <a:solidFill>
                  <a:schemeClr val="dk1"/>
                </a:solidFill>
                <a:latin typeface="Century Gothic"/>
                <a:ea typeface="Century Gothic"/>
                <a:cs typeface="Century Gothic"/>
                <a:sym typeface="Century Gothic"/>
              </a:defRPr>
            </a:lvl2pPr>
            <a:lvl3pPr marL="1371600" marR="0" lvl="2" indent="-342900" algn="l" rtl="0">
              <a:lnSpc>
                <a:spcPct val="100000"/>
              </a:lnSpc>
              <a:spcBef>
                <a:spcPts val="360"/>
              </a:spcBef>
              <a:spcAft>
                <a:spcPts val="0"/>
              </a:spcAft>
              <a:buClr>
                <a:schemeClr val="dk1"/>
              </a:buClr>
              <a:buSzPts val="1800"/>
              <a:buFont typeface="Century Gothic"/>
              <a:buChar char="•"/>
              <a:defRPr sz="1800" b="0" i="0" u="none" strike="noStrike" cap="none">
                <a:solidFill>
                  <a:schemeClr val="dk1"/>
                </a:solidFill>
                <a:latin typeface="Century Gothic"/>
                <a:ea typeface="Century Gothic"/>
                <a:cs typeface="Century Gothic"/>
                <a:sym typeface="Century Gothic"/>
              </a:defRPr>
            </a:lvl3pPr>
            <a:lvl4pPr marL="1828800" marR="0" lvl="3" indent="-342900" algn="l" rtl="0">
              <a:lnSpc>
                <a:spcPct val="100000"/>
              </a:lnSpc>
              <a:spcBef>
                <a:spcPts val="360"/>
              </a:spcBef>
              <a:spcAft>
                <a:spcPts val="0"/>
              </a:spcAft>
              <a:buClr>
                <a:schemeClr val="dk1"/>
              </a:buClr>
              <a:buSzPts val="1800"/>
              <a:buFont typeface="Century Gothic"/>
              <a:buChar char="–"/>
              <a:defRPr sz="1500" b="0" i="0" u="none" strike="noStrike" cap="none">
                <a:solidFill>
                  <a:schemeClr val="dk1"/>
                </a:solidFill>
                <a:latin typeface="Century Gothic"/>
                <a:ea typeface="Century Gothic"/>
                <a:cs typeface="Century Gothic"/>
                <a:sym typeface="Century Gothic"/>
              </a:defRPr>
            </a:lvl4pPr>
            <a:lvl5pPr marL="2286000" marR="0" lvl="4" indent="-342900" algn="l" rtl="0">
              <a:lnSpc>
                <a:spcPct val="100000"/>
              </a:lnSpc>
              <a:spcBef>
                <a:spcPts val="360"/>
              </a:spcBef>
              <a:spcAft>
                <a:spcPts val="0"/>
              </a:spcAft>
              <a:buClr>
                <a:schemeClr val="dk1"/>
              </a:buClr>
              <a:buSzPts val="1800"/>
              <a:buFont typeface="Century Gothic"/>
              <a:buChar char="»"/>
              <a:defRPr sz="1500" b="0" i="0" u="none" strike="noStrike" cap="none">
                <a:solidFill>
                  <a:schemeClr val="dk1"/>
                </a:solidFill>
                <a:latin typeface="Century Gothic"/>
                <a:ea typeface="Century Gothic"/>
                <a:cs typeface="Century Gothic"/>
                <a:sym typeface="Century Gothic"/>
              </a:defRPr>
            </a:lvl5pPr>
            <a:lvl6pPr marL="2743200" marR="0" lvl="5" indent="-342900" algn="l" rtl="0">
              <a:lnSpc>
                <a:spcPct val="100000"/>
              </a:lnSpc>
              <a:spcBef>
                <a:spcPts val="360"/>
              </a:spcBef>
              <a:spcAft>
                <a:spcPts val="0"/>
              </a:spcAft>
              <a:buClr>
                <a:schemeClr val="dk1"/>
              </a:buClr>
              <a:buSzPts val="1800"/>
              <a:buFont typeface="Arial"/>
              <a:buChar char="»"/>
              <a:defRPr sz="1500" b="0" i="0" u="none" strike="noStrike" cap="none">
                <a:solidFill>
                  <a:schemeClr val="dk1"/>
                </a:solidFill>
                <a:latin typeface="Arial"/>
                <a:ea typeface="Arial"/>
                <a:cs typeface="Arial"/>
                <a:sym typeface="Arial"/>
              </a:defRPr>
            </a:lvl6pPr>
            <a:lvl7pPr marL="3200400" marR="0" lvl="6" indent="-342900" algn="l" rtl="0">
              <a:lnSpc>
                <a:spcPct val="100000"/>
              </a:lnSpc>
              <a:spcBef>
                <a:spcPts val="360"/>
              </a:spcBef>
              <a:spcAft>
                <a:spcPts val="0"/>
              </a:spcAft>
              <a:buClr>
                <a:schemeClr val="dk1"/>
              </a:buClr>
              <a:buSzPts val="1800"/>
              <a:buFont typeface="Arial"/>
              <a:buChar char="»"/>
              <a:defRPr sz="1500" b="0" i="0" u="none" strike="noStrike" cap="none">
                <a:solidFill>
                  <a:schemeClr val="dk1"/>
                </a:solidFill>
                <a:latin typeface="Arial"/>
                <a:ea typeface="Arial"/>
                <a:cs typeface="Arial"/>
                <a:sym typeface="Arial"/>
              </a:defRPr>
            </a:lvl7pPr>
            <a:lvl8pPr marL="3657600" marR="0" lvl="7" indent="-342900" algn="l" rtl="0">
              <a:lnSpc>
                <a:spcPct val="100000"/>
              </a:lnSpc>
              <a:spcBef>
                <a:spcPts val="360"/>
              </a:spcBef>
              <a:spcAft>
                <a:spcPts val="0"/>
              </a:spcAft>
              <a:buClr>
                <a:schemeClr val="dk1"/>
              </a:buClr>
              <a:buSzPts val="1800"/>
              <a:buFont typeface="Arial"/>
              <a:buChar char="»"/>
              <a:defRPr sz="1500" b="0" i="0" u="none" strike="noStrike" cap="none">
                <a:solidFill>
                  <a:schemeClr val="dk1"/>
                </a:solidFill>
                <a:latin typeface="Arial"/>
                <a:ea typeface="Arial"/>
                <a:cs typeface="Arial"/>
                <a:sym typeface="Arial"/>
              </a:defRPr>
            </a:lvl8pPr>
            <a:lvl9pPr marL="4114800" marR="0" lvl="8" indent="-342900" algn="l" rtl="0">
              <a:lnSpc>
                <a:spcPct val="100000"/>
              </a:lnSpc>
              <a:spcBef>
                <a:spcPts val="360"/>
              </a:spcBef>
              <a:spcAft>
                <a:spcPts val="0"/>
              </a:spcAft>
              <a:buClr>
                <a:schemeClr val="dk1"/>
              </a:buClr>
              <a:buSzPts val="1800"/>
              <a:buFont typeface="Arial"/>
              <a:buChar char="»"/>
              <a:defRPr sz="1500" b="0" i="0" u="none" strike="noStrike" cap="none">
                <a:solidFill>
                  <a:schemeClr val="dk1"/>
                </a:solidFill>
                <a:latin typeface="Arial"/>
                <a:ea typeface="Arial"/>
                <a:cs typeface="Arial"/>
                <a:sym typeface="Arial"/>
              </a:defRPr>
            </a:lvl9pPr>
          </a:lstStyle>
          <a:p>
            <a:pPr marL="0" marR="0" lvl="0" indent="0" algn="l" defTabSz="914400" rtl="0" eaLnBrk="1" fontAlgn="auto" latinLnBrk="0" hangingPunct="1">
              <a:lnSpc>
                <a:spcPct val="100000"/>
              </a:lnSpc>
              <a:spcBef>
                <a:spcPts val="600"/>
              </a:spcBef>
              <a:spcAft>
                <a:spcPts val="600"/>
              </a:spcAft>
              <a:buClr>
                <a:srgbClr val="000000"/>
              </a:buClr>
              <a:buSzPts val="1800"/>
              <a:buNone/>
              <a:tabLst/>
              <a:defRPr/>
            </a:pPr>
            <a:r>
              <a:rPr kumimoji="0" lang="en-US" sz="1800" b="1" i="0" u="none" strike="noStrike" kern="0" cap="none" spc="0" normalizeH="0" baseline="0" noProof="0" dirty="0">
                <a:ln>
                  <a:noFill/>
                </a:ln>
                <a:solidFill>
                  <a:srgbClr val="000000"/>
                </a:solidFill>
                <a:effectLst/>
                <a:uLnTx/>
                <a:uFillTx/>
                <a:latin typeface="Century Gothic"/>
                <a:sym typeface="Century Gothic"/>
              </a:rPr>
              <a:t>Starting PrEP does not mean staying on PrEP for life​</a:t>
            </a:r>
          </a:p>
          <a:p>
            <a:pPr marL="342900" marR="0" lvl="0" indent="-342900" algn="l" defTabSz="914400" rtl="0" eaLnBrk="1" fontAlgn="auto" latinLnBrk="0" hangingPunct="1">
              <a:lnSpc>
                <a:spcPct val="100000"/>
              </a:lnSpc>
              <a:spcBef>
                <a:spcPts val="600"/>
              </a:spcBef>
              <a:spcAft>
                <a:spcPts val="600"/>
              </a:spcAft>
              <a:buClr>
                <a:srgbClr val="000000"/>
              </a:buClr>
              <a:buSzPts val="1800"/>
              <a:buFont typeface="Century Gothic"/>
              <a:buChar char="•"/>
              <a:tabLst/>
              <a:defRPr/>
            </a:pPr>
            <a:r>
              <a:rPr kumimoji="0" lang="en-US" sz="1800" b="0" i="0" u="none" strike="noStrike" kern="0" cap="none" spc="0" normalizeH="0" baseline="0" noProof="0" dirty="0">
                <a:ln>
                  <a:noFill/>
                </a:ln>
                <a:solidFill>
                  <a:srgbClr val="000000"/>
                </a:solidFill>
                <a:effectLst/>
                <a:uLnTx/>
                <a:uFillTx/>
                <a:latin typeface="Century Gothic"/>
                <a:sym typeface="Century Gothic"/>
              </a:rPr>
              <a:t>Education and support for safe stops and restarts of PrEP use are essential ​</a:t>
            </a:r>
          </a:p>
          <a:p>
            <a:pPr marL="0" marR="0" lvl="0" indent="0" algn="l" defTabSz="914400" rtl="0" eaLnBrk="1" fontAlgn="auto" latinLnBrk="0" hangingPunct="1">
              <a:lnSpc>
                <a:spcPct val="100000"/>
              </a:lnSpc>
              <a:spcBef>
                <a:spcPts val="600"/>
              </a:spcBef>
              <a:spcAft>
                <a:spcPts val="600"/>
              </a:spcAft>
              <a:buClr>
                <a:srgbClr val="000000"/>
              </a:buClr>
              <a:buSzPts val="1800"/>
              <a:buNone/>
              <a:tabLst/>
              <a:defRPr/>
            </a:pPr>
            <a:r>
              <a:rPr kumimoji="0" lang="en-US" sz="1800" b="1" i="0" u="none" strike="noStrike" kern="0" cap="none" spc="0" normalizeH="0" baseline="0" noProof="0" dirty="0">
                <a:ln>
                  <a:noFill/>
                </a:ln>
                <a:solidFill>
                  <a:srgbClr val="000000"/>
                </a:solidFill>
                <a:effectLst/>
                <a:uLnTx/>
                <a:uFillTx/>
                <a:latin typeface="Century Gothic"/>
                <a:sym typeface="Century Gothic"/>
              </a:rPr>
              <a:t>A variety of life changes may prompt a person to stop PrEP, including:​</a:t>
            </a:r>
          </a:p>
          <a:p>
            <a:pPr marL="342900" marR="0" lvl="0" indent="-342900" algn="l" defTabSz="914400" rtl="0" eaLnBrk="1" fontAlgn="auto" latinLnBrk="0" hangingPunct="1">
              <a:lnSpc>
                <a:spcPct val="100000"/>
              </a:lnSpc>
              <a:spcBef>
                <a:spcPts val="600"/>
              </a:spcBef>
              <a:spcAft>
                <a:spcPts val="600"/>
              </a:spcAft>
              <a:buClr>
                <a:srgbClr val="000000"/>
              </a:buClr>
              <a:buSzPts val="1800"/>
              <a:buFont typeface="Century Gothic"/>
              <a:buChar char="•"/>
              <a:tabLst/>
              <a:defRPr/>
            </a:pPr>
            <a:r>
              <a:rPr kumimoji="0" lang="en-US" sz="1800" b="0" i="0" u="none" strike="noStrike" kern="0" cap="none" spc="0" normalizeH="0" baseline="0" noProof="0" dirty="0">
                <a:ln>
                  <a:noFill/>
                </a:ln>
                <a:solidFill>
                  <a:srgbClr val="000000"/>
                </a:solidFill>
                <a:effectLst/>
                <a:uLnTx/>
                <a:uFillTx/>
                <a:latin typeface="Century Gothic"/>
                <a:sym typeface="Century Gothic"/>
              </a:rPr>
              <a:t>A partner with HIV achieves viral suppression on ART</a:t>
            </a:r>
          </a:p>
          <a:p>
            <a:pPr marL="342900" marR="0" lvl="0" indent="-342900" algn="l" defTabSz="914400" rtl="0" eaLnBrk="1" fontAlgn="auto" latinLnBrk="0" hangingPunct="1">
              <a:lnSpc>
                <a:spcPct val="100000"/>
              </a:lnSpc>
              <a:spcBef>
                <a:spcPts val="600"/>
              </a:spcBef>
              <a:spcAft>
                <a:spcPts val="600"/>
              </a:spcAft>
              <a:buClr>
                <a:srgbClr val="000000"/>
              </a:buClr>
              <a:buSzPts val="1800"/>
              <a:buFont typeface="Century Gothic"/>
              <a:buChar char="•"/>
              <a:tabLst/>
              <a:defRPr/>
            </a:pPr>
            <a:r>
              <a:rPr kumimoji="0" lang="en-US" sz="1800" b="0" i="0" u="none" strike="noStrike" kern="0" cap="none" spc="0" normalizeH="0" baseline="0" noProof="0" dirty="0">
                <a:ln>
                  <a:noFill/>
                </a:ln>
                <a:solidFill>
                  <a:srgbClr val="000000"/>
                </a:solidFill>
                <a:effectLst/>
                <a:uLnTx/>
                <a:uFillTx/>
                <a:latin typeface="Century Gothic"/>
                <a:sym typeface="Century Gothic"/>
              </a:rPr>
              <a:t>A relationship becomes mutually monogamous</a:t>
            </a:r>
          </a:p>
          <a:p>
            <a:pPr marL="342900" marR="0" lvl="0" indent="-342900" algn="l" defTabSz="914400" rtl="0" eaLnBrk="1" fontAlgn="auto" latinLnBrk="0" hangingPunct="1">
              <a:lnSpc>
                <a:spcPct val="100000"/>
              </a:lnSpc>
              <a:spcBef>
                <a:spcPts val="600"/>
              </a:spcBef>
              <a:spcAft>
                <a:spcPts val="600"/>
              </a:spcAft>
              <a:buClr>
                <a:srgbClr val="000000"/>
              </a:buClr>
              <a:buSzPts val="1800"/>
              <a:buFont typeface="Century Gothic"/>
              <a:buChar char="•"/>
              <a:tabLst/>
              <a:defRPr/>
            </a:pPr>
            <a:r>
              <a:rPr kumimoji="0" lang="en-US" sz="1800" b="0" i="0" u="none" strike="noStrike" kern="0" cap="none" spc="0" normalizeH="0" baseline="0" noProof="0" dirty="0">
                <a:ln>
                  <a:noFill/>
                </a:ln>
                <a:solidFill>
                  <a:srgbClr val="000000"/>
                </a:solidFill>
                <a:effectLst/>
                <a:uLnTx/>
                <a:uFillTx/>
                <a:latin typeface="Century Gothic"/>
                <a:sym typeface="Century Gothic"/>
              </a:rPr>
              <a:t>Sex work or injection drug use stops</a:t>
            </a:r>
          </a:p>
          <a:p>
            <a:pPr marL="342900" marR="0" lvl="0" indent="-342900" algn="l" defTabSz="914400" rtl="0" eaLnBrk="1" fontAlgn="auto" latinLnBrk="0" hangingPunct="1">
              <a:lnSpc>
                <a:spcPct val="100000"/>
              </a:lnSpc>
              <a:spcBef>
                <a:spcPts val="600"/>
              </a:spcBef>
              <a:spcAft>
                <a:spcPts val="600"/>
              </a:spcAft>
              <a:buClr>
                <a:srgbClr val="000000"/>
              </a:buClr>
              <a:buSzPts val="1800"/>
              <a:buFont typeface="Century Gothic"/>
              <a:buChar char="•"/>
              <a:tabLst/>
              <a:defRPr/>
            </a:pPr>
            <a:r>
              <a:rPr kumimoji="0" lang="en-US" sz="1800" b="0" i="0" u="none" strike="noStrike" kern="0" cap="none" spc="0" normalizeH="0" baseline="0" noProof="0" dirty="0">
                <a:ln>
                  <a:noFill/>
                </a:ln>
                <a:solidFill>
                  <a:srgbClr val="000000"/>
                </a:solidFill>
                <a:effectLst/>
                <a:uLnTx/>
                <a:uFillTx/>
                <a:latin typeface="Century Gothic"/>
                <a:sym typeface="Century Gothic"/>
              </a:rPr>
              <a:t>Other risks change</a:t>
            </a:r>
          </a:p>
          <a:p>
            <a:pPr marL="0" marR="0" lvl="0" indent="0" algn="l" defTabSz="914400" rtl="0" eaLnBrk="1" fontAlgn="auto" latinLnBrk="0" hangingPunct="1">
              <a:lnSpc>
                <a:spcPct val="100000"/>
              </a:lnSpc>
              <a:spcBef>
                <a:spcPts val="600"/>
              </a:spcBef>
              <a:spcAft>
                <a:spcPts val="600"/>
              </a:spcAft>
              <a:buClr>
                <a:srgbClr val="000000"/>
              </a:buClr>
              <a:buSzPts val="1800"/>
              <a:buNone/>
              <a:tabLst/>
              <a:defRPr/>
            </a:pPr>
            <a:r>
              <a:rPr kumimoji="0" lang="en-US" sz="1800" b="1" i="0" u="none" strike="noStrike" kern="0" cap="none" spc="0" normalizeH="0" baseline="0" noProof="0" dirty="0">
                <a:ln>
                  <a:noFill/>
                </a:ln>
                <a:solidFill>
                  <a:srgbClr val="000000"/>
                </a:solidFill>
                <a:effectLst/>
                <a:uLnTx/>
                <a:uFillTx/>
                <a:latin typeface="Century Gothic"/>
                <a:sym typeface="Century Gothic"/>
              </a:rPr>
              <a:t>Clients who decide to stop oral PrEP should:​</a:t>
            </a:r>
          </a:p>
          <a:p>
            <a:pPr marL="342900" marR="0" lvl="0" indent="-342900" algn="l" defTabSz="914400" rtl="0" eaLnBrk="1" fontAlgn="auto" latinLnBrk="0" hangingPunct="1">
              <a:lnSpc>
                <a:spcPct val="100000"/>
              </a:lnSpc>
              <a:spcBef>
                <a:spcPts val="600"/>
              </a:spcBef>
              <a:spcAft>
                <a:spcPts val="600"/>
              </a:spcAft>
              <a:buClr>
                <a:srgbClr val="000000"/>
              </a:buClr>
              <a:buSzPts val="1800"/>
              <a:buFont typeface="Century Gothic"/>
              <a:buChar char="•"/>
              <a:tabLst/>
              <a:defRPr/>
            </a:pPr>
            <a:r>
              <a:rPr kumimoji="0" lang="en-US" sz="1800" b="0" i="0" u="none" strike="noStrike" kern="0" cap="none" spc="0" normalizeH="0" baseline="0" noProof="0" dirty="0">
                <a:ln>
                  <a:noFill/>
                </a:ln>
                <a:solidFill>
                  <a:srgbClr val="000000"/>
                </a:solidFill>
                <a:effectLst/>
                <a:uLnTx/>
                <a:uFillTx/>
                <a:latin typeface="Century Gothic"/>
                <a:sym typeface="Century Gothic"/>
              </a:rPr>
              <a:t>Contact their health care providers</a:t>
            </a:r>
          </a:p>
          <a:p>
            <a:pPr marL="342900" marR="0" lvl="0" indent="-342900" algn="l" defTabSz="914400" rtl="0" eaLnBrk="1" fontAlgn="auto" latinLnBrk="0" hangingPunct="1">
              <a:lnSpc>
                <a:spcPct val="100000"/>
              </a:lnSpc>
              <a:spcBef>
                <a:spcPts val="600"/>
              </a:spcBef>
              <a:spcAft>
                <a:spcPts val="600"/>
              </a:spcAft>
              <a:buClr>
                <a:srgbClr val="000000"/>
              </a:buClr>
              <a:buSzPts val="1800"/>
              <a:buFont typeface="Century Gothic"/>
              <a:buChar char="•"/>
              <a:tabLst/>
              <a:defRPr/>
            </a:pPr>
            <a:r>
              <a:rPr kumimoji="0" lang="en-US" sz="1800" b="0" i="0" u="none" strike="noStrike" kern="0" cap="none" spc="0" normalizeH="0" baseline="0" noProof="0" dirty="0">
                <a:ln>
                  <a:noFill/>
                </a:ln>
                <a:solidFill>
                  <a:srgbClr val="000000"/>
                </a:solidFill>
                <a:effectLst/>
                <a:uLnTx/>
                <a:uFillTx/>
                <a:latin typeface="Century Gothic"/>
                <a:sym typeface="Century Gothic"/>
              </a:rPr>
              <a:t>Continue to take oral PrEP after their last potential exposure to HIV for 7 days</a:t>
            </a:r>
          </a:p>
          <a:p>
            <a:pPr marL="342900" marR="0" lvl="0" indent="-342900" algn="l" defTabSz="914400" rtl="0" eaLnBrk="1" fontAlgn="auto" latinLnBrk="0" hangingPunct="1">
              <a:lnSpc>
                <a:spcPct val="100000"/>
              </a:lnSpc>
              <a:spcBef>
                <a:spcPts val="600"/>
              </a:spcBef>
              <a:spcAft>
                <a:spcPts val="600"/>
              </a:spcAft>
              <a:buClr>
                <a:srgbClr val="000000"/>
              </a:buClr>
              <a:buSzPts val="1800"/>
              <a:buFont typeface="Century Gothic"/>
              <a:buChar char="•"/>
              <a:tabLst/>
              <a:defRPr/>
            </a:pPr>
            <a:endParaRPr kumimoji="0" lang="en-US" sz="1800" b="0" i="0" u="none" strike="noStrike" kern="0" cap="none" spc="0" normalizeH="0" baseline="0" noProof="0" dirty="0">
              <a:ln>
                <a:noFill/>
              </a:ln>
              <a:solidFill>
                <a:srgbClr val="000000"/>
              </a:solidFill>
              <a:effectLst/>
              <a:uLnTx/>
              <a:uFillTx/>
              <a:latin typeface="Century Gothic"/>
              <a:sym typeface="Century Gothic"/>
            </a:endParaRPr>
          </a:p>
          <a:p>
            <a:pPr marL="0" marR="0" lvl="0" indent="0" algn="l" defTabSz="914400" rtl="0" eaLnBrk="1" fontAlgn="auto" latinLnBrk="0" hangingPunct="1">
              <a:lnSpc>
                <a:spcPct val="100000"/>
              </a:lnSpc>
              <a:spcBef>
                <a:spcPts val="360"/>
              </a:spcBef>
              <a:spcAft>
                <a:spcPts val="0"/>
              </a:spcAft>
              <a:buClr>
                <a:srgbClr val="000000"/>
              </a:buClr>
              <a:buSzPts val="2800"/>
              <a:buFont typeface="Century Gothic"/>
              <a:buNone/>
              <a:tabLst/>
              <a:defRPr/>
            </a:pPr>
            <a:endParaRPr kumimoji="0" lang="en-US" sz="2000" b="0" i="0" u="none" strike="noStrike" kern="0" cap="none" spc="0" normalizeH="0" baseline="0" noProof="0" dirty="0">
              <a:ln>
                <a:noFill/>
              </a:ln>
              <a:solidFill>
                <a:srgbClr val="000000"/>
              </a:solidFill>
              <a:effectLst/>
              <a:uLnTx/>
              <a:uFillTx/>
              <a:latin typeface="Century Gothic"/>
              <a:sym typeface="Century Gothic"/>
            </a:endParaRPr>
          </a:p>
        </p:txBody>
      </p:sp>
    </p:spTree>
    <p:extLst>
      <p:ext uri="{BB962C8B-B14F-4D97-AF65-F5344CB8AC3E}">
        <p14:creationId xmlns:p14="http://schemas.microsoft.com/office/powerpoint/2010/main" val="376376451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8DB3EE0-C311-98A4-FD22-3810E21587D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A3A9C3F-8A18-CFA8-A6F9-8127ABC47FC5}"/>
              </a:ext>
            </a:extLst>
          </p:cNvPr>
          <p:cNvSpPr>
            <a:spLocks noGrp="1"/>
          </p:cNvSpPr>
          <p:nvPr>
            <p:ph type="ctrTitle"/>
          </p:nvPr>
        </p:nvSpPr>
        <p:spPr/>
        <p:txBody>
          <a:bodyPr>
            <a:normAutofit/>
          </a:bodyPr>
          <a:lstStyle/>
          <a:p>
            <a:r>
              <a:rPr lang="en-US" sz="4400" dirty="0"/>
              <a:t>Unit 2</a:t>
            </a:r>
          </a:p>
        </p:txBody>
      </p:sp>
      <p:sp>
        <p:nvSpPr>
          <p:cNvPr id="3" name="Subtitle 2">
            <a:extLst>
              <a:ext uri="{FF2B5EF4-FFF2-40B4-BE49-F238E27FC236}">
                <a16:creationId xmlns:a16="http://schemas.microsoft.com/office/drawing/2014/main" id="{AE811D30-BBC0-3772-F971-A65B9156A610}"/>
              </a:ext>
            </a:extLst>
          </p:cNvPr>
          <p:cNvSpPr>
            <a:spLocks noGrp="1"/>
          </p:cNvSpPr>
          <p:nvPr>
            <p:ph type="subTitle" idx="1"/>
          </p:nvPr>
        </p:nvSpPr>
        <p:spPr>
          <a:xfrm>
            <a:off x="1097280" y="3922776"/>
            <a:ext cx="7114032" cy="1618488"/>
          </a:xfrm>
        </p:spPr>
        <p:txBody>
          <a:bodyPr>
            <a:normAutofit/>
          </a:bodyPr>
          <a:lstStyle/>
          <a:p>
            <a:r>
              <a:rPr lang="en-US" sz="3600" dirty="0">
                <a:latin typeface="Century Gothic" panose="020B0502020202020204" pitchFamily="34" charset="0"/>
              </a:rPr>
              <a:t>Transitioning from Oral to Other PrEP products</a:t>
            </a:r>
          </a:p>
          <a:p>
            <a:endParaRPr lang="en-US" sz="4400" dirty="0"/>
          </a:p>
        </p:txBody>
      </p:sp>
    </p:spTree>
    <p:extLst>
      <p:ext uri="{BB962C8B-B14F-4D97-AF65-F5344CB8AC3E}">
        <p14:creationId xmlns:p14="http://schemas.microsoft.com/office/powerpoint/2010/main" val="17856847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596C31B-A799-9BA9-3C87-A0051FDD776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3993BD3-7DE0-2AA2-9DCE-C707955C5CF9}"/>
              </a:ext>
            </a:extLst>
          </p:cNvPr>
          <p:cNvSpPr>
            <a:spLocks noGrp="1"/>
          </p:cNvSpPr>
          <p:nvPr>
            <p:ph type="ctrTitle"/>
          </p:nvPr>
        </p:nvSpPr>
        <p:spPr>
          <a:xfrm>
            <a:off x="576072" y="679513"/>
            <a:ext cx="7772400" cy="728663"/>
          </a:xfrm>
        </p:spPr>
        <p:txBody>
          <a:bodyPr/>
          <a:lstStyle/>
          <a:p>
            <a:r>
              <a:rPr lang="en-US" sz="3300" dirty="0">
                <a:solidFill>
                  <a:schemeClr val="accent3"/>
                </a:solidFill>
                <a:latin typeface="Century Gothic" panose="020B0502020202020204" pitchFamily="34" charset="0"/>
              </a:rPr>
              <a:t>Unit 2 Learning Objectives</a:t>
            </a:r>
          </a:p>
        </p:txBody>
      </p:sp>
      <p:grpSp>
        <p:nvGrpSpPr>
          <p:cNvPr id="6" name="Google Shape;128;g3c251c46353_0_71">
            <a:extLst>
              <a:ext uri="{FF2B5EF4-FFF2-40B4-BE49-F238E27FC236}">
                <a16:creationId xmlns:a16="http://schemas.microsoft.com/office/drawing/2014/main" id="{34BE6C3E-BE02-0C0E-1CB5-140FFD2DD60B}"/>
              </a:ext>
            </a:extLst>
          </p:cNvPr>
          <p:cNvGrpSpPr/>
          <p:nvPr/>
        </p:nvGrpSpPr>
        <p:grpSpPr>
          <a:xfrm>
            <a:off x="1334481" y="2103957"/>
            <a:ext cx="7056062" cy="3579692"/>
            <a:chOff x="63" y="407517"/>
            <a:chExt cx="10473207" cy="4772923"/>
          </a:xfrm>
        </p:grpSpPr>
        <p:sp>
          <p:nvSpPr>
            <p:cNvPr id="7" name="Google Shape;129;g3c251c46353_0_71">
              <a:extLst>
                <a:ext uri="{FF2B5EF4-FFF2-40B4-BE49-F238E27FC236}">
                  <a16:creationId xmlns:a16="http://schemas.microsoft.com/office/drawing/2014/main" id="{5FE67D3B-4280-D637-4C01-37639CC260E4}"/>
                </a:ext>
              </a:extLst>
            </p:cNvPr>
            <p:cNvSpPr/>
            <p:nvPr/>
          </p:nvSpPr>
          <p:spPr>
            <a:xfrm>
              <a:off x="1328370" y="407523"/>
              <a:ext cx="9144900" cy="4233600"/>
            </a:xfrm>
            <a:prstGeom prst="rect">
              <a:avLst/>
            </a:prstGeom>
            <a:solidFill>
              <a:srgbClr val="FFFFFF">
                <a:alpha val="89020"/>
              </a:srgbClr>
            </a:solidFill>
            <a:ln w="9525" cap="flat" cmpd="sng">
              <a:solidFill>
                <a:srgbClr val="FFFFFF"/>
              </a:solidFill>
              <a:prstDash val="solid"/>
              <a:round/>
              <a:headEnd type="none" w="sm" len="sm"/>
              <a:tailEnd type="none" w="sm" len="sm"/>
            </a:ln>
          </p:spPr>
          <p:txBody>
            <a:bodyPr spcFirstLastPara="1" wrap="square" lIns="68569" tIns="68569" rIns="68569" bIns="68569" anchor="ctr" anchorCtr="0">
              <a:noAutofit/>
            </a:bodyPr>
            <a:lstStyle/>
            <a:p>
              <a:pPr marL="0" marR="0" lvl="0" indent="0" algn="l" defTabSz="457200" rtl="0" eaLnBrk="1" fontAlgn="auto" latinLnBrk="0" hangingPunct="1">
                <a:lnSpc>
                  <a:spcPct val="100000"/>
                </a:lnSpc>
                <a:spcBef>
                  <a:spcPts val="0"/>
                </a:spcBef>
                <a:spcAft>
                  <a:spcPts val="0"/>
                </a:spcAft>
                <a:buClrTx/>
                <a:buSzPts val="1800"/>
                <a:buFontTx/>
                <a:buNone/>
                <a:tabLst/>
                <a:defRPr/>
              </a:pPr>
              <a:endParaRPr kumimoji="0" sz="1350" b="0" i="0" u="none" strike="noStrike" kern="1200" cap="none" spc="0" normalizeH="0" baseline="0" noProof="0" dirty="0">
                <a:ln>
                  <a:noFill/>
                </a:ln>
                <a:solidFill>
                  <a:prstClr val="black"/>
                </a:solidFill>
                <a:effectLst/>
                <a:uLnTx/>
                <a:uFillTx/>
                <a:latin typeface="Aptos" panose="02110004020202020204"/>
                <a:ea typeface="+mn-ea"/>
                <a:cs typeface="+mn-cs"/>
              </a:endParaRPr>
            </a:p>
          </p:txBody>
        </p:sp>
        <p:sp>
          <p:nvSpPr>
            <p:cNvPr id="8" name="Google Shape;130;g3c251c46353_0_71">
              <a:extLst>
                <a:ext uri="{FF2B5EF4-FFF2-40B4-BE49-F238E27FC236}">
                  <a16:creationId xmlns:a16="http://schemas.microsoft.com/office/drawing/2014/main" id="{8C1FBF7E-1BFE-6ACC-8B3F-9379AFA9F971}"/>
                </a:ext>
              </a:extLst>
            </p:cNvPr>
            <p:cNvSpPr txBox="1"/>
            <p:nvPr/>
          </p:nvSpPr>
          <p:spPr>
            <a:xfrm>
              <a:off x="63" y="946840"/>
              <a:ext cx="9144900" cy="4233600"/>
            </a:xfrm>
            <a:prstGeom prst="rect">
              <a:avLst/>
            </a:prstGeom>
            <a:noFill/>
            <a:ln>
              <a:noFill/>
            </a:ln>
          </p:spPr>
          <p:txBody>
            <a:bodyPr spcFirstLastPara="1" wrap="square" lIns="532313" tIns="328031" rIns="532313" bIns="112013" anchor="t" anchorCtr="0">
              <a:noAutofit/>
            </a:bodyPr>
            <a:lstStyle/>
            <a:p>
              <a:pPr marL="371475" marR="0" lvl="0" indent="-285750" algn="l" defTabSz="457200" rtl="0" eaLnBrk="1" fontAlgn="auto" latinLnBrk="0" hangingPunct="1">
                <a:lnSpc>
                  <a:spcPct val="100000"/>
                </a:lnSpc>
                <a:spcBef>
                  <a:spcPts val="0"/>
                </a:spcBef>
                <a:spcAft>
                  <a:spcPts val="0"/>
                </a:spcAft>
                <a:buClr>
                  <a:prstClr val="black"/>
                </a:buClr>
                <a:buSzPts val="1800"/>
                <a:buFont typeface="Arial" panose="020B0604020202020204" pitchFamily="34" charset="0"/>
                <a:buChar char="•"/>
                <a:tabLst/>
                <a:defRPr/>
              </a:pPr>
              <a:r>
                <a:rPr kumimoji="0" lang="en-US" sz="1600" b="0" i="0" u="none" strike="noStrike" kern="1200" cap="none" spc="0" normalizeH="0" baseline="0" noProof="0" dirty="0">
                  <a:ln>
                    <a:noFill/>
                  </a:ln>
                  <a:solidFill>
                    <a:prstClr val="black"/>
                  </a:solidFill>
                  <a:effectLst/>
                  <a:uLnTx/>
                  <a:uFillTx/>
                  <a:latin typeface="Century Gothic"/>
                  <a:ea typeface="Century Gothic"/>
                  <a:cs typeface="Century Gothic"/>
                  <a:sym typeface="Century Gothic"/>
                </a:rPr>
                <a:t>How to transition from oral PrEP to other PrEP products </a:t>
              </a:r>
            </a:p>
            <a:p>
              <a:pPr marL="85725" marR="0" lvl="0" algn="l" defTabSz="457200" rtl="0" eaLnBrk="1" fontAlgn="auto" latinLnBrk="0" hangingPunct="1">
                <a:lnSpc>
                  <a:spcPct val="100000"/>
                </a:lnSpc>
                <a:spcBef>
                  <a:spcPts val="0"/>
                </a:spcBef>
                <a:spcAft>
                  <a:spcPts val="0"/>
                </a:spcAft>
                <a:buClr>
                  <a:prstClr val="black"/>
                </a:buClr>
                <a:buSzPts val="1800"/>
                <a:tabLst/>
                <a:defRPr/>
              </a:pPr>
              <a:endParaRPr kumimoji="0" lang="en-US" sz="1600" b="0" i="0" u="none" strike="noStrike" kern="1200" cap="none" spc="0" normalizeH="0" baseline="0" noProof="0" dirty="0">
                <a:ln>
                  <a:noFill/>
                </a:ln>
                <a:solidFill>
                  <a:prstClr val="black"/>
                </a:solidFill>
                <a:effectLst/>
                <a:uLnTx/>
                <a:uFillTx/>
                <a:latin typeface="Century Gothic"/>
                <a:ea typeface="Century Gothic"/>
                <a:cs typeface="Century Gothic"/>
                <a:sym typeface="Century Gothic"/>
              </a:endParaRPr>
            </a:p>
          </p:txBody>
        </p:sp>
        <p:sp>
          <p:nvSpPr>
            <p:cNvPr id="9" name="Google Shape;131;g3c251c46353_0_71">
              <a:extLst>
                <a:ext uri="{FF2B5EF4-FFF2-40B4-BE49-F238E27FC236}">
                  <a16:creationId xmlns:a16="http://schemas.microsoft.com/office/drawing/2014/main" id="{FF85C120-7D17-F59C-B620-E5596DD21EF7}"/>
                </a:ext>
              </a:extLst>
            </p:cNvPr>
            <p:cNvSpPr txBox="1"/>
            <p:nvPr/>
          </p:nvSpPr>
          <p:spPr>
            <a:xfrm>
              <a:off x="388915" y="407517"/>
              <a:ext cx="7647600" cy="786300"/>
            </a:xfrm>
            <a:prstGeom prst="rect">
              <a:avLst/>
            </a:prstGeom>
            <a:solidFill>
              <a:srgbClr val="008E40"/>
            </a:solidFill>
            <a:ln>
              <a:noFill/>
            </a:ln>
          </p:spPr>
          <p:txBody>
            <a:bodyPr spcFirstLastPara="1" wrap="square" lIns="181463" tIns="0" rIns="181463" bIns="0" anchor="ctr" anchorCtr="0">
              <a:noAutofit/>
            </a:bodyPr>
            <a:lstStyle/>
            <a:p>
              <a:pPr marL="0" marR="0" lvl="0" indent="0" algn="l" defTabSz="457200" rtl="0" eaLnBrk="1" fontAlgn="auto" latinLnBrk="0" hangingPunct="1">
                <a:lnSpc>
                  <a:spcPct val="90000"/>
                </a:lnSpc>
                <a:spcBef>
                  <a:spcPts val="0"/>
                </a:spcBef>
                <a:spcAft>
                  <a:spcPts val="0"/>
                </a:spcAft>
                <a:buClr>
                  <a:srgbClr val="FFFFFF"/>
                </a:buClr>
                <a:buSzPts val="2000"/>
                <a:buFontTx/>
                <a:buNone/>
                <a:tabLst/>
                <a:defRPr/>
              </a:pPr>
              <a:r>
                <a:rPr kumimoji="0" lang="en-US" sz="2000" b="0" i="0" u="none" strike="noStrike" kern="1200" cap="none" spc="0" normalizeH="0" baseline="0" noProof="0" dirty="0">
                  <a:ln>
                    <a:noFill/>
                  </a:ln>
                  <a:solidFill>
                    <a:srgbClr val="FFFFFF"/>
                  </a:solidFill>
                  <a:effectLst/>
                  <a:uLnTx/>
                  <a:uFillTx/>
                  <a:latin typeface="Poppins"/>
                  <a:ea typeface="Poppins"/>
                  <a:cs typeface="Poppins"/>
                  <a:sym typeface="Poppins"/>
                </a:rPr>
                <a:t>After completing unit 2, participants will be able to describe:​</a:t>
              </a:r>
              <a:endParaRPr kumimoji="0" sz="2000" b="0" i="0" u="none" strike="noStrike" kern="1200" cap="none" spc="0" normalizeH="0" baseline="0" noProof="0" dirty="0">
                <a:ln>
                  <a:noFill/>
                </a:ln>
                <a:solidFill>
                  <a:prstClr val="black"/>
                </a:solidFill>
                <a:effectLst/>
                <a:uLnTx/>
                <a:uFillTx/>
                <a:latin typeface="Aptos" panose="02110004020202020204"/>
                <a:ea typeface="+mn-ea"/>
                <a:cs typeface="+mn-cs"/>
              </a:endParaRPr>
            </a:p>
          </p:txBody>
        </p:sp>
      </p:grpSp>
    </p:spTree>
    <p:extLst>
      <p:ext uri="{BB962C8B-B14F-4D97-AF65-F5344CB8AC3E}">
        <p14:creationId xmlns:p14="http://schemas.microsoft.com/office/powerpoint/2010/main" val="408736756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Google Shape;240;p27">
            <a:extLst>
              <a:ext uri="{FF2B5EF4-FFF2-40B4-BE49-F238E27FC236}">
                <a16:creationId xmlns:a16="http://schemas.microsoft.com/office/drawing/2014/main" id="{5F3B2599-5757-36F0-0B31-B8BEDC896C6E}"/>
              </a:ext>
            </a:extLst>
          </p:cNvPr>
          <p:cNvSpPr txBox="1">
            <a:spLocks noGrp="1"/>
          </p:cNvSpPr>
          <p:nvPr/>
        </p:nvSpPr>
        <p:spPr>
          <a:xfrm>
            <a:off x="387990" y="1736521"/>
            <a:ext cx="8495951" cy="3640822"/>
          </a:xfrm>
          <a:prstGeom prst="rect">
            <a:avLst/>
          </a:prstGeom>
          <a:noFill/>
          <a:ln>
            <a:noFill/>
          </a:ln>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L="457200" marR="0" lvl="0" indent="-342900" algn="l" rtl="0">
              <a:lnSpc>
                <a:spcPct val="100000"/>
              </a:lnSpc>
              <a:spcBef>
                <a:spcPts val="360"/>
              </a:spcBef>
              <a:spcAft>
                <a:spcPts val="0"/>
              </a:spcAft>
              <a:buClr>
                <a:schemeClr val="dk1"/>
              </a:buClr>
              <a:buSzPts val="1800"/>
              <a:buFont typeface="Century Gothic"/>
              <a:buChar char="•"/>
              <a:defRPr sz="2400" b="0" i="0" u="none" strike="noStrike" cap="none">
                <a:solidFill>
                  <a:schemeClr val="dk1"/>
                </a:solidFill>
                <a:latin typeface="Century Gothic"/>
                <a:ea typeface="Century Gothic"/>
                <a:cs typeface="Century Gothic"/>
                <a:sym typeface="Century Gothic"/>
              </a:defRPr>
            </a:lvl1pPr>
            <a:lvl2pPr marL="914400" marR="0" lvl="1" indent="-342900" algn="l" rtl="0">
              <a:lnSpc>
                <a:spcPct val="100000"/>
              </a:lnSpc>
              <a:spcBef>
                <a:spcPts val="360"/>
              </a:spcBef>
              <a:spcAft>
                <a:spcPts val="0"/>
              </a:spcAft>
              <a:buClr>
                <a:schemeClr val="dk1"/>
              </a:buClr>
              <a:buSzPts val="1800"/>
              <a:buFont typeface="Century Gothic"/>
              <a:buChar char="–"/>
              <a:defRPr sz="2100" b="0" i="0" u="none" strike="noStrike" cap="none">
                <a:solidFill>
                  <a:schemeClr val="dk1"/>
                </a:solidFill>
                <a:latin typeface="Century Gothic"/>
                <a:ea typeface="Century Gothic"/>
                <a:cs typeface="Century Gothic"/>
                <a:sym typeface="Century Gothic"/>
              </a:defRPr>
            </a:lvl2pPr>
            <a:lvl3pPr marL="1371600" marR="0" lvl="2" indent="-342900" algn="l" rtl="0">
              <a:lnSpc>
                <a:spcPct val="100000"/>
              </a:lnSpc>
              <a:spcBef>
                <a:spcPts val="360"/>
              </a:spcBef>
              <a:spcAft>
                <a:spcPts val="0"/>
              </a:spcAft>
              <a:buClr>
                <a:schemeClr val="dk1"/>
              </a:buClr>
              <a:buSzPts val="1800"/>
              <a:buFont typeface="Century Gothic"/>
              <a:buChar char="•"/>
              <a:defRPr sz="1800" b="0" i="0" u="none" strike="noStrike" cap="none">
                <a:solidFill>
                  <a:schemeClr val="dk1"/>
                </a:solidFill>
                <a:latin typeface="Century Gothic"/>
                <a:ea typeface="Century Gothic"/>
                <a:cs typeface="Century Gothic"/>
                <a:sym typeface="Century Gothic"/>
              </a:defRPr>
            </a:lvl3pPr>
            <a:lvl4pPr marL="1828800" marR="0" lvl="3" indent="-342900" algn="l" rtl="0">
              <a:lnSpc>
                <a:spcPct val="100000"/>
              </a:lnSpc>
              <a:spcBef>
                <a:spcPts val="360"/>
              </a:spcBef>
              <a:spcAft>
                <a:spcPts val="0"/>
              </a:spcAft>
              <a:buClr>
                <a:schemeClr val="dk1"/>
              </a:buClr>
              <a:buSzPts val="1800"/>
              <a:buFont typeface="Century Gothic"/>
              <a:buChar char="–"/>
              <a:defRPr sz="1500" b="0" i="0" u="none" strike="noStrike" cap="none">
                <a:solidFill>
                  <a:schemeClr val="dk1"/>
                </a:solidFill>
                <a:latin typeface="Century Gothic"/>
                <a:ea typeface="Century Gothic"/>
                <a:cs typeface="Century Gothic"/>
                <a:sym typeface="Century Gothic"/>
              </a:defRPr>
            </a:lvl4pPr>
            <a:lvl5pPr marL="2286000" marR="0" lvl="4" indent="-342900" algn="l" rtl="0">
              <a:lnSpc>
                <a:spcPct val="100000"/>
              </a:lnSpc>
              <a:spcBef>
                <a:spcPts val="360"/>
              </a:spcBef>
              <a:spcAft>
                <a:spcPts val="0"/>
              </a:spcAft>
              <a:buClr>
                <a:schemeClr val="dk1"/>
              </a:buClr>
              <a:buSzPts val="1800"/>
              <a:buFont typeface="Century Gothic"/>
              <a:buChar char="»"/>
              <a:defRPr sz="1500" b="0" i="0" u="none" strike="noStrike" cap="none">
                <a:solidFill>
                  <a:schemeClr val="dk1"/>
                </a:solidFill>
                <a:latin typeface="Century Gothic"/>
                <a:ea typeface="Century Gothic"/>
                <a:cs typeface="Century Gothic"/>
                <a:sym typeface="Century Gothic"/>
              </a:defRPr>
            </a:lvl5pPr>
            <a:lvl6pPr marL="2743200" marR="0" lvl="5" indent="-342900" algn="l" rtl="0">
              <a:lnSpc>
                <a:spcPct val="100000"/>
              </a:lnSpc>
              <a:spcBef>
                <a:spcPts val="360"/>
              </a:spcBef>
              <a:spcAft>
                <a:spcPts val="0"/>
              </a:spcAft>
              <a:buClr>
                <a:schemeClr val="dk1"/>
              </a:buClr>
              <a:buSzPts val="1800"/>
              <a:buFont typeface="Arial"/>
              <a:buChar char="»"/>
              <a:defRPr sz="1500" b="0" i="0" u="none" strike="noStrike" cap="none">
                <a:solidFill>
                  <a:schemeClr val="dk1"/>
                </a:solidFill>
                <a:latin typeface="Arial"/>
                <a:ea typeface="Arial"/>
                <a:cs typeface="Arial"/>
                <a:sym typeface="Arial"/>
              </a:defRPr>
            </a:lvl6pPr>
            <a:lvl7pPr marL="3200400" marR="0" lvl="6" indent="-342900" algn="l" rtl="0">
              <a:lnSpc>
                <a:spcPct val="100000"/>
              </a:lnSpc>
              <a:spcBef>
                <a:spcPts val="360"/>
              </a:spcBef>
              <a:spcAft>
                <a:spcPts val="0"/>
              </a:spcAft>
              <a:buClr>
                <a:schemeClr val="dk1"/>
              </a:buClr>
              <a:buSzPts val="1800"/>
              <a:buFont typeface="Arial"/>
              <a:buChar char="»"/>
              <a:defRPr sz="1500" b="0" i="0" u="none" strike="noStrike" cap="none">
                <a:solidFill>
                  <a:schemeClr val="dk1"/>
                </a:solidFill>
                <a:latin typeface="Arial"/>
                <a:ea typeface="Arial"/>
                <a:cs typeface="Arial"/>
                <a:sym typeface="Arial"/>
              </a:defRPr>
            </a:lvl7pPr>
            <a:lvl8pPr marL="3657600" marR="0" lvl="7" indent="-342900" algn="l" rtl="0">
              <a:lnSpc>
                <a:spcPct val="100000"/>
              </a:lnSpc>
              <a:spcBef>
                <a:spcPts val="360"/>
              </a:spcBef>
              <a:spcAft>
                <a:spcPts val="0"/>
              </a:spcAft>
              <a:buClr>
                <a:schemeClr val="dk1"/>
              </a:buClr>
              <a:buSzPts val="1800"/>
              <a:buFont typeface="Arial"/>
              <a:buChar char="»"/>
              <a:defRPr sz="1500" b="0" i="0" u="none" strike="noStrike" cap="none">
                <a:solidFill>
                  <a:schemeClr val="dk1"/>
                </a:solidFill>
                <a:latin typeface="Arial"/>
                <a:ea typeface="Arial"/>
                <a:cs typeface="Arial"/>
                <a:sym typeface="Arial"/>
              </a:defRPr>
            </a:lvl8pPr>
            <a:lvl9pPr marL="4114800" marR="0" lvl="8" indent="-342900" algn="l" rtl="0">
              <a:lnSpc>
                <a:spcPct val="100000"/>
              </a:lnSpc>
              <a:spcBef>
                <a:spcPts val="360"/>
              </a:spcBef>
              <a:spcAft>
                <a:spcPts val="0"/>
              </a:spcAft>
              <a:buClr>
                <a:schemeClr val="dk1"/>
              </a:buClr>
              <a:buSzPts val="1800"/>
              <a:buFont typeface="Arial"/>
              <a:buChar char="»"/>
              <a:defRPr sz="1500" b="0" i="0" u="none" strike="noStrike" cap="none">
                <a:solidFill>
                  <a:schemeClr val="dk1"/>
                </a:solidFill>
                <a:latin typeface="Arial"/>
                <a:ea typeface="Arial"/>
                <a:cs typeface="Arial"/>
                <a:sym typeface="Arial"/>
              </a:defRPr>
            </a:lvl9pPr>
          </a:lstStyle>
          <a:p>
            <a:pPr marL="0" marR="0" lvl="0" indent="0" algn="l" defTabSz="457200" rtl="0" eaLnBrk="1" fontAlgn="auto" latinLnBrk="0" hangingPunct="1">
              <a:lnSpc>
                <a:spcPct val="150000"/>
              </a:lnSpc>
              <a:spcBef>
                <a:spcPts val="360"/>
              </a:spcBef>
              <a:spcAft>
                <a:spcPts val="0"/>
              </a:spcAft>
              <a:buClr>
                <a:prstClr val="black"/>
              </a:buClr>
              <a:buSzPts val="1800"/>
              <a:buFont typeface="Century Gothic"/>
              <a:buNone/>
              <a:tabLst/>
              <a:defRPr/>
            </a:pPr>
            <a:r>
              <a:rPr kumimoji="0" lang="en-CA" sz="1600" b="1" i="0" u="none" strike="noStrike" kern="1200" cap="none" spc="0" normalizeH="0" baseline="0" noProof="0" dirty="0">
                <a:ln>
                  <a:noFill/>
                </a:ln>
                <a:solidFill>
                  <a:prstClr val="black"/>
                </a:solidFill>
                <a:effectLst/>
                <a:uLnTx/>
                <a:uFillTx/>
                <a:latin typeface="Century Gothic"/>
                <a:sym typeface="Century Gothic"/>
              </a:rPr>
              <a:t>Before transitioning between any PrEP products, the following steps must be completed: </a:t>
            </a:r>
            <a:endParaRPr kumimoji="0" sz="1600" b="1" i="0" u="none" strike="noStrike" kern="1200" cap="none" spc="0" normalizeH="0" baseline="0" noProof="0" dirty="0">
              <a:ln>
                <a:noFill/>
              </a:ln>
              <a:solidFill>
                <a:prstClr val="black"/>
              </a:solidFill>
              <a:effectLst/>
              <a:uLnTx/>
              <a:uFillTx/>
              <a:latin typeface="Century Gothic"/>
              <a:sym typeface="Century Gothic"/>
            </a:endParaRPr>
          </a:p>
          <a:p>
            <a:pPr marL="457200" marR="0" lvl="0" indent="-349250" algn="l" defTabSz="457200" rtl="0" eaLnBrk="1" fontAlgn="auto" latinLnBrk="0" hangingPunct="1">
              <a:lnSpc>
                <a:spcPct val="100000"/>
              </a:lnSpc>
              <a:spcBef>
                <a:spcPts val="600"/>
              </a:spcBef>
              <a:spcAft>
                <a:spcPts val="600"/>
              </a:spcAft>
              <a:buClr>
                <a:prstClr val="black"/>
              </a:buClr>
              <a:buSzPts val="1900"/>
              <a:buFont typeface="Arial" panose="020B0604020202020204" pitchFamily="34" charset="0"/>
              <a:buChar char="•"/>
              <a:tabLst/>
              <a:defRPr/>
            </a:pPr>
            <a:r>
              <a:rPr kumimoji="0" lang="en-CA" sz="1600" b="0" i="0" u="none" strike="noStrike" kern="1200" cap="none" spc="0" normalizeH="0" baseline="0" noProof="0" dirty="0">
                <a:ln>
                  <a:noFill/>
                </a:ln>
                <a:solidFill>
                  <a:prstClr val="black"/>
                </a:solidFill>
                <a:effectLst/>
                <a:uLnTx/>
                <a:uFillTx/>
                <a:latin typeface="Century Gothic"/>
                <a:sym typeface="Century Gothic"/>
              </a:rPr>
              <a:t>When transitioning from one PrEP product to another, it is essential to understand the time required for the new drug to reach protective levels to ensure continuity of protection and guide safe discontinuation of the previous PrEP product.</a:t>
            </a:r>
            <a:endParaRPr kumimoji="0" sz="1600" b="0" i="0" u="none" strike="noStrike" kern="1200" cap="none" spc="0" normalizeH="0" baseline="0" noProof="0" dirty="0">
              <a:ln>
                <a:noFill/>
              </a:ln>
              <a:solidFill>
                <a:prstClr val="black"/>
              </a:solidFill>
              <a:effectLst/>
              <a:uLnTx/>
              <a:uFillTx/>
              <a:latin typeface="Century Gothic"/>
              <a:sym typeface="Century Gothic"/>
            </a:endParaRPr>
          </a:p>
          <a:p>
            <a:pPr marL="457200" marR="0" lvl="0" indent="-349250" algn="l" defTabSz="457200" rtl="0" eaLnBrk="1" fontAlgn="auto" latinLnBrk="0" hangingPunct="1">
              <a:lnSpc>
                <a:spcPct val="100000"/>
              </a:lnSpc>
              <a:spcBef>
                <a:spcPts val="600"/>
              </a:spcBef>
              <a:spcAft>
                <a:spcPts val="600"/>
              </a:spcAft>
              <a:buClr>
                <a:prstClr val="black"/>
              </a:buClr>
              <a:buSzPts val="1900"/>
              <a:buFont typeface="Arial" panose="020B0604020202020204" pitchFamily="34" charset="0"/>
              <a:buChar char="•"/>
              <a:tabLst/>
              <a:defRPr/>
            </a:pPr>
            <a:r>
              <a:rPr kumimoji="0" lang="en-CA" sz="1600" b="0" i="0" u="none" strike="noStrike" kern="1200" cap="none" spc="0" normalizeH="0" baseline="0" noProof="0" dirty="0">
                <a:ln>
                  <a:noFill/>
                </a:ln>
                <a:solidFill>
                  <a:prstClr val="black"/>
                </a:solidFill>
                <a:effectLst/>
                <a:uLnTx/>
                <a:uFillTx/>
                <a:latin typeface="Century Gothic"/>
                <a:sym typeface="Century Gothic"/>
              </a:rPr>
              <a:t>A negative HIV test result, confirmed according to the national testing algorithm</a:t>
            </a:r>
            <a:endParaRPr kumimoji="0" sz="1600" b="0" i="0" u="none" strike="noStrike" kern="1200" cap="none" spc="0" normalizeH="0" baseline="0" noProof="0" dirty="0">
              <a:ln>
                <a:noFill/>
              </a:ln>
              <a:solidFill>
                <a:prstClr val="black"/>
              </a:solidFill>
              <a:effectLst/>
              <a:uLnTx/>
              <a:uFillTx/>
              <a:latin typeface="Century Gothic"/>
              <a:sym typeface="Century Gothic"/>
            </a:endParaRPr>
          </a:p>
          <a:p>
            <a:pPr marL="457200" marR="0" lvl="0" indent="-349250" algn="l" defTabSz="457200" rtl="0" eaLnBrk="1" fontAlgn="auto" latinLnBrk="0" hangingPunct="1">
              <a:lnSpc>
                <a:spcPct val="100000"/>
              </a:lnSpc>
              <a:spcBef>
                <a:spcPts val="600"/>
              </a:spcBef>
              <a:spcAft>
                <a:spcPts val="600"/>
              </a:spcAft>
              <a:buClr>
                <a:prstClr val="black"/>
              </a:buClr>
              <a:buSzPts val="1900"/>
              <a:buFont typeface="Arial" panose="020B0604020202020204" pitchFamily="34" charset="0"/>
              <a:buChar char="•"/>
              <a:tabLst/>
              <a:defRPr/>
            </a:pPr>
            <a:r>
              <a:rPr kumimoji="0" lang="en-CA" sz="1600" b="0" i="0" u="none" strike="noStrike" kern="1200" cap="none" spc="0" normalizeH="0" baseline="0" noProof="0" dirty="0">
                <a:ln>
                  <a:noFill/>
                </a:ln>
                <a:solidFill>
                  <a:prstClr val="black"/>
                </a:solidFill>
                <a:effectLst/>
                <a:uLnTx/>
                <a:uFillTx/>
                <a:latin typeface="Century Gothic"/>
                <a:sym typeface="Century Gothic"/>
              </a:rPr>
              <a:t>Screening for acute HIV infection (AHI) and STIs.</a:t>
            </a:r>
            <a:endParaRPr kumimoji="0" sz="1600" b="0" i="0" u="none" strike="noStrike" kern="1200" cap="none" spc="0" normalizeH="0" baseline="0" noProof="0" dirty="0">
              <a:ln>
                <a:noFill/>
              </a:ln>
              <a:solidFill>
                <a:prstClr val="black"/>
              </a:solidFill>
              <a:effectLst/>
              <a:uLnTx/>
              <a:uFillTx/>
              <a:latin typeface="Century Gothic"/>
              <a:sym typeface="Century Gothic"/>
            </a:endParaRPr>
          </a:p>
          <a:p>
            <a:pPr marL="457200" marR="0" lvl="0" indent="-349250" algn="l" defTabSz="457200" rtl="0" eaLnBrk="1" fontAlgn="auto" latinLnBrk="0" hangingPunct="1">
              <a:lnSpc>
                <a:spcPct val="100000"/>
              </a:lnSpc>
              <a:spcBef>
                <a:spcPts val="600"/>
              </a:spcBef>
              <a:spcAft>
                <a:spcPts val="600"/>
              </a:spcAft>
              <a:buClr>
                <a:prstClr val="black"/>
              </a:buClr>
              <a:buSzPts val="1900"/>
              <a:buFont typeface="Arial" panose="020B0604020202020204" pitchFamily="34" charset="0"/>
              <a:buChar char="•"/>
              <a:tabLst/>
              <a:defRPr/>
            </a:pPr>
            <a:r>
              <a:rPr kumimoji="0" lang="en-CA" sz="1600" b="0" i="0" u="none" strike="noStrike" kern="1200" cap="none" spc="0" normalizeH="0" baseline="0" noProof="0" dirty="0">
                <a:ln>
                  <a:noFill/>
                </a:ln>
                <a:solidFill>
                  <a:prstClr val="black"/>
                </a:solidFill>
                <a:effectLst/>
                <a:uLnTx/>
                <a:uFillTx/>
                <a:latin typeface="Century Gothic"/>
                <a:sym typeface="Century Gothic"/>
              </a:rPr>
              <a:t>Clients with chronic HBV who are on oral PrEP containing tenofovir (which contains antivirals active against HBV) should generally be maintained on oral PrEP. </a:t>
            </a:r>
            <a:endParaRPr kumimoji="0" sz="1600" b="0" i="0" u="none" strike="noStrike" kern="1200" cap="none" spc="0" normalizeH="0" baseline="0" noProof="0" dirty="0">
              <a:ln>
                <a:noFill/>
              </a:ln>
              <a:solidFill>
                <a:prstClr val="black"/>
              </a:solidFill>
              <a:effectLst/>
              <a:uLnTx/>
              <a:uFillTx/>
              <a:latin typeface="Century Gothic"/>
              <a:sym typeface="Century Gothic"/>
            </a:endParaRPr>
          </a:p>
          <a:p>
            <a:pPr marL="457200" marR="0" lvl="0" indent="-228600" algn="l" defTabSz="457200" rtl="0" eaLnBrk="1" fontAlgn="auto" latinLnBrk="0" hangingPunct="1">
              <a:lnSpc>
                <a:spcPct val="100000"/>
              </a:lnSpc>
              <a:spcBef>
                <a:spcPts val="360"/>
              </a:spcBef>
              <a:spcAft>
                <a:spcPts val="0"/>
              </a:spcAft>
              <a:buClr>
                <a:prstClr val="black"/>
              </a:buClr>
              <a:buSzPts val="1800"/>
              <a:buFont typeface="Noto Sans Symbols"/>
              <a:buNone/>
              <a:tabLst/>
              <a:defRPr/>
            </a:pPr>
            <a:endParaRPr kumimoji="0" sz="2400" b="0" i="0" u="none" strike="noStrike" kern="1200" cap="none" spc="0" normalizeH="0" baseline="0" noProof="0" dirty="0">
              <a:ln>
                <a:noFill/>
              </a:ln>
              <a:solidFill>
                <a:prstClr val="black"/>
              </a:solidFill>
              <a:effectLst/>
              <a:uLnTx/>
              <a:uFillTx/>
              <a:latin typeface="Century Gothic"/>
              <a:sym typeface="Century Gothic"/>
            </a:endParaRPr>
          </a:p>
        </p:txBody>
      </p:sp>
      <p:sp>
        <p:nvSpPr>
          <p:cNvPr id="6" name="Google Shape;241;p27">
            <a:extLst>
              <a:ext uri="{FF2B5EF4-FFF2-40B4-BE49-F238E27FC236}">
                <a16:creationId xmlns:a16="http://schemas.microsoft.com/office/drawing/2014/main" id="{5018FB46-8BB3-C3BC-E807-DFF83C7B7E82}"/>
              </a:ext>
            </a:extLst>
          </p:cNvPr>
          <p:cNvSpPr txBox="1"/>
          <p:nvPr/>
        </p:nvSpPr>
        <p:spPr>
          <a:xfrm>
            <a:off x="320878" y="5713769"/>
            <a:ext cx="8703579" cy="1005813"/>
          </a:xfrm>
          <a:prstGeom prst="rect">
            <a:avLst/>
          </a:prstGeom>
          <a:solidFill>
            <a:srgbClr val="FFE599"/>
          </a:solidFill>
          <a:ln w="9525" cap="flat" cmpd="sng">
            <a:solidFill>
              <a:srgbClr val="FFFFFF"/>
            </a:solidFill>
            <a:prstDash val="solid"/>
            <a:round/>
            <a:headEnd type="none" w="sm" len="sm"/>
            <a:tailEnd type="none" w="sm" len="sm"/>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412750" marR="0" lvl="0" indent="-285750" algn="l" defTabSz="914400" rtl="0" eaLnBrk="1" fontAlgn="auto" latinLnBrk="0" hangingPunct="1">
              <a:lnSpc>
                <a:spcPct val="100000"/>
              </a:lnSpc>
              <a:spcBef>
                <a:spcPts val="0"/>
              </a:spcBef>
              <a:spcAft>
                <a:spcPts val="0"/>
              </a:spcAft>
              <a:buClr>
                <a:srgbClr val="000000"/>
              </a:buClr>
              <a:buSzPts val="1600"/>
              <a:buFont typeface="Arial" panose="020B0604020202020204" pitchFamily="34" charset="0"/>
              <a:buChar char="•"/>
              <a:tabLst/>
              <a:defRPr/>
            </a:pPr>
            <a:r>
              <a:rPr kumimoji="0" lang="en-CA" sz="1300" b="0" i="0" u="none" strike="noStrike" kern="0" cap="none" spc="0" normalizeH="0" baseline="0" noProof="0" dirty="0">
                <a:ln>
                  <a:noFill/>
                </a:ln>
                <a:solidFill>
                  <a:srgbClr val="000000"/>
                </a:solidFill>
                <a:effectLst/>
                <a:uLnTx/>
                <a:uFillTx/>
                <a:latin typeface="Century Gothic"/>
                <a:ea typeface="Century Gothic"/>
                <a:cs typeface="Century Gothic"/>
                <a:sym typeface="Century Gothic"/>
              </a:rPr>
              <a:t>Clients transitioning from oral PrEP to other PrEP products must have viral hepatitis B test. If the test is positive, it is recommended that they remain on oral PrEP (TDF or TAF-based.</a:t>
            </a:r>
          </a:p>
          <a:p>
            <a:pPr marL="412750" marR="0" lvl="0" indent="-285750" algn="l" defTabSz="914400" rtl="0" eaLnBrk="1" fontAlgn="auto" latinLnBrk="0" hangingPunct="1">
              <a:lnSpc>
                <a:spcPct val="100000"/>
              </a:lnSpc>
              <a:spcBef>
                <a:spcPts val="0"/>
              </a:spcBef>
              <a:spcAft>
                <a:spcPts val="0"/>
              </a:spcAft>
              <a:buClr>
                <a:srgbClr val="000000"/>
              </a:buClr>
              <a:buSzPts val="1600"/>
              <a:buFont typeface="Arial" panose="020B0604020202020204" pitchFamily="34" charset="0"/>
              <a:buChar char="•"/>
              <a:tabLst/>
              <a:defRPr/>
            </a:pPr>
            <a:r>
              <a:rPr kumimoji="0" lang="en-CA" sz="1300" b="0" i="0" u="none" strike="noStrike" kern="0" cap="none" spc="0" normalizeH="0" baseline="0" noProof="0" dirty="0">
                <a:ln>
                  <a:noFill/>
                </a:ln>
                <a:solidFill>
                  <a:srgbClr val="000000"/>
                </a:solidFill>
                <a:effectLst/>
                <a:uLnTx/>
                <a:uFillTx/>
                <a:latin typeface="Century Gothic"/>
                <a:ea typeface="Century Gothic"/>
                <a:cs typeface="Century Gothic"/>
                <a:sym typeface="Century Gothic"/>
              </a:rPr>
              <a:t>Where possible, female clients transitioning to or from injectable PrEP should be screened for pregnancy.</a:t>
            </a:r>
            <a:endParaRPr kumimoji="0" sz="1300" b="0" i="0" u="none" strike="noStrike" kern="0" cap="none" spc="0" normalizeH="0" baseline="0" noProof="0" dirty="0">
              <a:ln>
                <a:noFill/>
              </a:ln>
              <a:solidFill>
                <a:srgbClr val="000000"/>
              </a:solidFill>
              <a:effectLst/>
              <a:uLnTx/>
              <a:uFillTx/>
              <a:latin typeface="Century Gothic"/>
              <a:ea typeface="Century Gothic"/>
              <a:cs typeface="Century Gothic"/>
              <a:sym typeface="Century Gothic"/>
            </a:endParaRPr>
          </a:p>
        </p:txBody>
      </p:sp>
      <p:sp>
        <p:nvSpPr>
          <p:cNvPr id="8" name="TextBox 7">
            <a:extLst>
              <a:ext uri="{FF2B5EF4-FFF2-40B4-BE49-F238E27FC236}">
                <a16:creationId xmlns:a16="http://schemas.microsoft.com/office/drawing/2014/main" id="{D74D079E-0670-0DF3-A113-FC1B9DBECB7F}"/>
              </a:ext>
            </a:extLst>
          </p:cNvPr>
          <p:cNvSpPr txBox="1"/>
          <p:nvPr/>
        </p:nvSpPr>
        <p:spPr>
          <a:xfrm>
            <a:off x="1161874" y="936428"/>
            <a:ext cx="7021586" cy="600164"/>
          </a:xfrm>
          <a:prstGeom prst="rect">
            <a:avLst/>
          </a:prstGeom>
          <a:noFill/>
        </p:spPr>
        <p:txBody>
          <a:bodyPr wrap="squar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3300" b="0" i="0" u="none" strike="noStrike" kern="1200" cap="none" spc="0" normalizeH="0" baseline="0" noProof="0" dirty="0">
                <a:ln>
                  <a:noFill/>
                </a:ln>
                <a:solidFill>
                  <a:srgbClr val="4EA72E">
                    <a:lumMod val="75000"/>
                  </a:srgbClr>
                </a:solidFill>
                <a:effectLst/>
                <a:uLnTx/>
                <a:uFillTx/>
                <a:latin typeface="Century Gothic" panose="020B0502020202020204" pitchFamily="34" charset="0"/>
                <a:ea typeface="+mn-ea"/>
                <a:cs typeface="+mn-cs"/>
              </a:rPr>
              <a:t>General Principles of Transitioning</a:t>
            </a:r>
          </a:p>
        </p:txBody>
      </p:sp>
    </p:spTree>
    <p:extLst>
      <p:ext uri="{BB962C8B-B14F-4D97-AF65-F5344CB8AC3E}">
        <p14:creationId xmlns:p14="http://schemas.microsoft.com/office/powerpoint/2010/main" val="279820507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Google Shape;216;g3c255c7971e_0_263">
            <a:extLst>
              <a:ext uri="{FF2B5EF4-FFF2-40B4-BE49-F238E27FC236}">
                <a16:creationId xmlns:a16="http://schemas.microsoft.com/office/drawing/2014/main" id="{0529132A-C416-2ED3-AE9E-ACD6B2A352D3}"/>
              </a:ext>
            </a:extLst>
          </p:cNvPr>
          <p:cNvSpPr txBox="1">
            <a:spLocks noGrp="1"/>
          </p:cNvSpPr>
          <p:nvPr>
            <p:ph type="title"/>
          </p:nvPr>
        </p:nvSpPr>
        <p:spPr>
          <a:xfrm>
            <a:off x="587441" y="620837"/>
            <a:ext cx="7969117" cy="677400"/>
          </a:xfrm>
          <a:prstGeom prst="rect">
            <a:avLst/>
          </a:prstGeom>
          <a:noFill/>
          <a:ln>
            <a:noFill/>
          </a:ln>
        </p:spPr>
        <p:txBody>
          <a:bodyPr spcFirstLastPara="1" wrap="square" lIns="0" tIns="0" rIns="0" bIns="0" anchor="t" anchorCtr="0">
            <a:noAutofit/>
          </a:bodyPr>
          <a:lstStyle/>
          <a:p>
            <a:pPr marL="0" lvl="0" indent="0" algn="ctr" rtl="0">
              <a:lnSpc>
                <a:spcPct val="100000"/>
              </a:lnSpc>
              <a:spcBef>
                <a:spcPts val="0"/>
              </a:spcBef>
              <a:spcAft>
                <a:spcPts val="0"/>
              </a:spcAft>
              <a:buClr>
                <a:srgbClr val="022169"/>
              </a:buClr>
              <a:buSzPts val="1556"/>
              <a:buFont typeface="Poppins"/>
              <a:buNone/>
            </a:pPr>
            <a:r>
              <a:rPr lang="en-US" sz="3300" dirty="0">
                <a:solidFill>
                  <a:srgbClr val="008E40"/>
                </a:solidFill>
                <a:latin typeface="Century Gothic"/>
                <a:ea typeface="Century Gothic"/>
                <a:cs typeface="Century Gothic"/>
                <a:sym typeface="Century Gothic"/>
              </a:rPr>
              <a:t>Transitioning from oral PrEP to Cabotegravir</a:t>
            </a:r>
            <a:endParaRPr sz="3300" dirty="0">
              <a:solidFill>
                <a:srgbClr val="198A00"/>
              </a:solidFill>
              <a:latin typeface="Century Gothic"/>
              <a:ea typeface="Century Gothic"/>
              <a:cs typeface="Century Gothic"/>
              <a:sym typeface="Century Gothic"/>
            </a:endParaRPr>
          </a:p>
        </p:txBody>
      </p:sp>
      <p:pic>
        <p:nvPicPr>
          <p:cNvPr id="2" name="Google Shape;213;g3c20d722355_0_84">
            <a:extLst>
              <a:ext uri="{FF2B5EF4-FFF2-40B4-BE49-F238E27FC236}">
                <a16:creationId xmlns:a16="http://schemas.microsoft.com/office/drawing/2014/main" id="{956DB3E5-C259-3B81-F342-7266C2581167}"/>
              </a:ext>
            </a:extLst>
          </p:cNvPr>
          <p:cNvPicPr preferRelativeResize="0"/>
          <p:nvPr/>
        </p:nvPicPr>
        <p:blipFill rotWithShape="1">
          <a:blip r:embed="rId2">
            <a:alphaModFix/>
          </a:blip>
          <a:srcRect l="694" r="1496"/>
          <a:stretch/>
        </p:blipFill>
        <p:spPr>
          <a:xfrm>
            <a:off x="227211" y="2497055"/>
            <a:ext cx="8689575" cy="2376366"/>
          </a:xfrm>
          <a:prstGeom prst="rect">
            <a:avLst/>
          </a:prstGeom>
          <a:noFill/>
          <a:ln>
            <a:noFill/>
          </a:ln>
        </p:spPr>
      </p:pic>
    </p:spTree>
    <p:extLst>
      <p:ext uri="{BB962C8B-B14F-4D97-AF65-F5344CB8AC3E}">
        <p14:creationId xmlns:p14="http://schemas.microsoft.com/office/powerpoint/2010/main" val="162930639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5714443-9A9F-EC66-7A49-32BD2F3D42C0}"/>
            </a:ext>
          </a:extLst>
        </p:cNvPr>
        <p:cNvGrpSpPr/>
        <p:nvPr/>
      </p:nvGrpSpPr>
      <p:grpSpPr>
        <a:xfrm>
          <a:off x="0" y="0"/>
          <a:ext cx="0" cy="0"/>
          <a:chOff x="0" y="0"/>
          <a:chExt cx="0" cy="0"/>
        </a:xfrm>
      </p:grpSpPr>
      <p:sp>
        <p:nvSpPr>
          <p:cNvPr id="8" name="Google Shape;216;g3c255c7971e_0_263">
            <a:extLst>
              <a:ext uri="{FF2B5EF4-FFF2-40B4-BE49-F238E27FC236}">
                <a16:creationId xmlns:a16="http://schemas.microsoft.com/office/drawing/2014/main" id="{909FABE3-9870-45FC-08ED-6C1BA1A2F20C}"/>
              </a:ext>
            </a:extLst>
          </p:cNvPr>
          <p:cNvSpPr txBox="1">
            <a:spLocks noGrp="1"/>
          </p:cNvSpPr>
          <p:nvPr>
            <p:ph type="title"/>
          </p:nvPr>
        </p:nvSpPr>
        <p:spPr>
          <a:xfrm>
            <a:off x="389333" y="578043"/>
            <a:ext cx="7969117" cy="677400"/>
          </a:xfrm>
          <a:prstGeom prst="rect">
            <a:avLst/>
          </a:prstGeom>
          <a:noFill/>
          <a:ln>
            <a:noFill/>
          </a:ln>
        </p:spPr>
        <p:txBody>
          <a:bodyPr spcFirstLastPara="1" wrap="square" lIns="0" tIns="0" rIns="0" bIns="0" anchor="t" anchorCtr="0">
            <a:noAutofit/>
          </a:bodyPr>
          <a:lstStyle/>
          <a:p>
            <a:pPr marL="0" lvl="0" indent="0" algn="ctr" rtl="0">
              <a:lnSpc>
                <a:spcPct val="100000"/>
              </a:lnSpc>
              <a:spcBef>
                <a:spcPts val="0"/>
              </a:spcBef>
              <a:spcAft>
                <a:spcPts val="0"/>
              </a:spcAft>
              <a:buClr>
                <a:srgbClr val="022169"/>
              </a:buClr>
              <a:buSzPts val="1556"/>
              <a:buFont typeface="Poppins"/>
              <a:buNone/>
            </a:pPr>
            <a:r>
              <a:rPr lang="en-US" sz="3300" dirty="0">
                <a:solidFill>
                  <a:srgbClr val="008E40"/>
                </a:solidFill>
                <a:latin typeface="Century Gothic"/>
                <a:ea typeface="Century Gothic"/>
                <a:cs typeface="Century Gothic"/>
                <a:sym typeface="Century Gothic"/>
              </a:rPr>
              <a:t>Transitioning from oral PrEP to Lenacapavir</a:t>
            </a:r>
            <a:endParaRPr sz="3300" dirty="0">
              <a:solidFill>
                <a:srgbClr val="198A00"/>
              </a:solidFill>
              <a:latin typeface="Century Gothic"/>
              <a:ea typeface="Century Gothic"/>
              <a:cs typeface="Century Gothic"/>
              <a:sym typeface="Century Gothic"/>
            </a:endParaRPr>
          </a:p>
        </p:txBody>
      </p:sp>
      <p:sp>
        <p:nvSpPr>
          <p:cNvPr id="3" name="Google Shape;219;g3c20d722355_0_90">
            <a:extLst>
              <a:ext uri="{FF2B5EF4-FFF2-40B4-BE49-F238E27FC236}">
                <a16:creationId xmlns:a16="http://schemas.microsoft.com/office/drawing/2014/main" id="{1CDBD734-6015-BBE4-36AF-DD1AA69CB457}"/>
              </a:ext>
            </a:extLst>
          </p:cNvPr>
          <p:cNvSpPr txBox="1"/>
          <p:nvPr/>
        </p:nvSpPr>
        <p:spPr>
          <a:xfrm>
            <a:off x="646496" y="2045405"/>
            <a:ext cx="8404200" cy="615553"/>
          </a:xfrm>
          <a:prstGeom prst="rect">
            <a:avLst/>
          </a:prstGeom>
          <a:noFill/>
          <a:ln>
            <a:noFill/>
          </a:ln>
        </p:spPr>
        <p:txBody>
          <a:bodyPr spcFirstLastPara="1" wrap="square" lIns="0" tIns="0" rIns="0" bIns="0" anchor="t" anchorCtr="0">
            <a:spAutoFit/>
          </a:bodyPr>
          <a:lstStyle/>
          <a:p>
            <a:pPr marL="0" marR="0" lvl="1" indent="0" algn="l" rtl="0">
              <a:lnSpc>
                <a:spcPct val="100000"/>
              </a:lnSpc>
              <a:spcBef>
                <a:spcPts val="0"/>
              </a:spcBef>
              <a:spcAft>
                <a:spcPts val="0"/>
              </a:spcAft>
              <a:buClr>
                <a:srgbClr val="000000"/>
              </a:buClr>
              <a:buSzPts val="2123"/>
              <a:buFont typeface="Arial"/>
              <a:buNone/>
            </a:pPr>
            <a:r>
              <a:rPr lang="en-CA" sz="2000" b="0" i="0" u="none" strike="noStrike" cap="none" dirty="0">
                <a:solidFill>
                  <a:srgbClr val="000000"/>
                </a:solidFill>
                <a:latin typeface="Century Gothic" panose="020B0502020202020204" pitchFamily="34" charset="0"/>
                <a:ea typeface="Roboto Condensed"/>
                <a:cs typeface="Roboto Condensed"/>
                <a:sym typeface="Roboto Condensed"/>
              </a:rPr>
              <a:t>Clients should continue using TDF-based oral PrEP throughout both days of receiving INITIATION REGIMEN to start LEN (all doses).</a:t>
            </a:r>
            <a:endParaRPr sz="2000" b="0" i="0" u="none" strike="noStrike" cap="none" dirty="0">
              <a:solidFill>
                <a:srgbClr val="000000"/>
              </a:solidFill>
              <a:latin typeface="Century Gothic" panose="020B0502020202020204" pitchFamily="34" charset="0"/>
              <a:ea typeface="Arial"/>
              <a:cs typeface="Arial"/>
              <a:sym typeface="Arial"/>
            </a:endParaRPr>
          </a:p>
        </p:txBody>
      </p:sp>
      <p:grpSp>
        <p:nvGrpSpPr>
          <p:cNvPr id="4" name="Google Shape;220;g3c20d722355_0_90">
            <a:extLst>
              <a:ext uri="{FF2B5EF4-FFF2-40B4-BE49-F238E27FC236}">
                <a16:creationId xmlns:a16="http://schemas.microsoft.com/office/drawing/2014/main" id="{413D44C6-2C4A-56DA-9617-AABB7A5D4BD3}"/>
              </a:ext>
            </a:extLst>
          </p:cNvPr>
          <p:cNvGrpSpPr/>
          <p:nvPr/>
        </p:nvGrpSpPr>
        <p:grpSpPr>
          <a:xfrm>
            <a:off x="1076892" y="5048186"/>
            <a:ext cx="3019181" cy="763226"/>
            <a:chOff x="0" y="0"/>
            <a:chExt cx="3553232" cy="871064"/>
          </a:xfrm>
        </p:grpSpPr>
        <p:sp>
          <p:nvSpPr>
            <p:cNvPr id="5" name="Google Shape;221;g3c20d722355_0_90">
              <a:extLst>
                <a:ext uri="{FF2B5EF4-FFF2-40B4-BE49-F238E27FC236}">
                  <a16:creationId xmlns:a16="http://schemas.microsoft.com/office/drawing/2014/main" id="{5FA0D4D5-8311-A5E5-EF8B-98ED4889ABC6}"/>
                </a:ext>
              </a:extLst>
            </p:cNvPr>
            <p:cNvSpPr/>
            <p:nvPr/>
          </p:nvSpPr>
          <p:spPr>
            <a:xfrm>
              <a:off x="0" y="0"/>
              <a:ext cx="3553232" cy="871064"/>
            </a:xfrm>
            <a:custGeom>
              <a:avLst/>
              <a:gdLst/>
              <a:ahLst/>
              <a:cxnLst/>
              <a:rect l="l" t="t" r="r" b="b"/>
              <a:pathLst>
                <a:path w="3553232" h="871064" extrusionOk="0">
                  <a:moveTo>
                    <a:pt x="3553232" y="435532"/>
                  </a:moveTo>
                  <a:lnTo>
                    <a:pt x="3146832" y="0"/>
                  </a:lnTo>
                  <a:lnTo>
                    <a:pt x="3146832" y="203200"/>
                  </a:lnTo>
                  <a:lnTo>
                    <a:pt x="0" y="203200"/>
                  </a:lnTo>
                  <a:lnTo>
                    <a:pt x="0" y="667864"/>
                  </a:lnTo>
                  <a:lnTo>
                    <a:pt x="3146832" y="667864"/>
                  </a:lnTo>
                  <a:lnTo>
                    <a:pt x="3146832" y="871064"/>
                  </a:lnTo>
                  <a:lnTo>
                    <a:pt x="3553232" y="435532"/>
                  </a:lnTo>
                  <a:close/>
                </a:path>
              </a:pathLst>
            </a:custGeom>
            <a:solidFill>
              <a:srgbClr val="1D9EDE"/>
            </a:solidFill>
            <a:ln>
              <a:noFill/>
            </a:ln>
          </p:spPr>
          <p:txBody>
            <a:bodyPr spcFirstLastPara="1" wrap="square" lIns="80850" tIns="40425" rIns="80850" bIns="40425" anchor="t" anchorCtr="0">
              <a:noAutofit/>
            </a:bodyPr>
            <a:lstStyle/>
            <a:p>
              <a:pPr marL="0" marR="0" lvl="0" indent="0" algn="l" rtl="0">
                <a:lnSpc>
                  <a:spcPct val="100000"/>
                </a:lnSpc>
                <a:spcBef>
                  <a:spcPts val="0"/>
                </a:spcBef>
                <a:spcAft>
                  <a:spcPts val="0"/>
                </a:spcAft>
                <a:buClr>
                  <a:srgbClr val="000000"/>
                </a:buClr>
                <a:buSzPts val="1061"/>
                <a:buFont typeface="Arial"/>
                <a:buNone/>
              </a:pPr>
              <a:endParaRPr sz="1061" b="0" i="0" u="none" strike="noStrike" cap="none" dirty="0">
                <a:solidFill>
                  <a:srgbClr val="000000"/>
                </a:solidFill>
                <a:latin typeface="Roboto Condensed"/>
                <a:ea typeface="Roboto Condensed"/>
                <a:cs typeface="Roboto Condensed"/>
                <a:sym typeface="Roboto Condensed"/>
              </a:endParaRPr>
            </a:p>
          </p:txBody>
        </p:sp>
        <p:sp>
          <p:nvSpPr>
            <p:cNvPr id="6" name="Google Shape;222;g3c20d722355_0_90">
              <a:extLst>
                <a:ext uri="{FF2B5EF4-FFF2-40B4-BE49-F238E27FC236}">
                  <a16:creationId xmlns:a16="http://schemas.microsoft.com/office/drawing/2014/main" id="{CEC92C02-54A0-FA2F-5093-AC9CCE56515E}"/>
                </a:ext>
              </a:extLst>
            </p:cNvPr>
            <p:cNvSpPr txBox="1"/>
            <p:nvPr/>
          </p:nvSpPr>
          <p:spPr>
            <a:xfrm>
              <a:off x="0" y="241300"/>
              <a:ext cx="3451500" cy="426600"/>
            </a:xfrm>
            <a:prstGeom prst="rect">
              <a:avLst/>
            </a:prstGeom>
            <a:noFill/>
            <a:ln>
              <a:noFill/>
            </a:ln>
          </p:spPr>
          <p:txBody>
            <a:bodyPr spcFirstLastPara="1" wrap="square" lIns="29925" tIns="29925" rIns="29925" bIns="29925" anchor="ctr" anchorCtr="0">
              <a:noAutofit/>
            </a:bodyPr>
            <a:lstStyle/>
            <a:p>
              <a:pPr marL="0" marR="0" lvl="0" indent="0" algn="ctr" rtl="0">
                <a:lnSpc>
                  <a:spcPct val="70250"/>
                </a:lnSpc>
                <a:spcBef>
                  <a:spcPts val="0"/>
                </a:spcBef>
                <a:spcAft>
                  <a:spcPts val="0"/>
                </a:spcAft>
                <a:buClr>
                  <a:srgbClr val="000000"/>
                </a:buClr>
                <a:buSzPts val="1061"/>
                <a:buFont typeface="Arial"/>
                <a:buNone/>
              </a:pPr>
              <a:endParaRPr sz="1061" b="0" i="0" u="none" strike="noStrike" cap="none" dirty="0">
                <a:solidFill>
                  <a:srgbClr val="000000"/>
                </a:solidFill>
                <a:latin typeface="Roboto Condensed"/>
                <a:ea typeface="Roboto Condensed"/>
                <a:cs typeface="Roboto Condensed"/>
                <a:sym typeface="Roboto Condensed"/>
              </a:endParaRPr>
            </a:p>
          </p:txBody>
        </p:sp>
      </p:grpSp>
      <p:sp>
        <p:nvSpPr>
          <p:cNvPr id="7" name="Google Shape;223;g3c20d722355_0_90">
            <a:extLst>
              <a:ext uri="{FF2B5EF4-FFF2-40B4-BE49-F238E27FC236}">
                <a16:creationId xmlns:a16="http://schemas.microsoft.com/office/drawing/2014/main" id="{C1E08C92-D32B-FC5E-8B7B-B6D937BC6D21}"/>
              </a:ext>
            </a:extLst>
          </p:cNvPr>
          <p:cNvSpPr txBox="1"/>
          <p:nvPr/>
        </p:nvSpPr>
        <p:spPr>
          <a:xfrm>
            <a:off x="1099505" y="5269670"/>
            <a:ext cx="2352600" cy="285300"/>
          </a:xfrm>
          <a:prstGeom prst="rect">
            <a:avLst/>
          </a:prstGeom>
          <a:noFill/>
          <a:ln>
            <a:noFill/>
          </a:ln>
        </p:spPr>
        <p:txBody>
          <a:bodyPr spcFirstLastPara="1" wrap="square" lIns="0" tIns="0" rIns="0" bIns="0" anchor="t" anchorCtr="0">
            <a:spAutoFit/>
          </a:bodyPr>
          <a:lstStyle/>
          <a:p>
            <a:pPr marL="0" marR="0" lvl="0" indent="0" algn="ctr" rtl="0">
              <a:lnSpc>
                <a:spcPct val="123986"/>
              </a:lnSpc>
              <a:spcBef>
                <a:spcPts val="0"/>
              </a:spcBef>
              <a:spcAft>
                <a:spcPts val="0"/>
              </a:spcAft>
              <a:buClr>
                <a:srgbClr val="000000"/>
              </a:buClr>
              <a:buSzPts val="1855"/>
              <a:buFont typeface="Arial"/>
              <a:buNone/>
            </a:pPr>
            <a:r>
              <a:rPr lang="en-CA" sz="1854" b="1" i="0" u="none" strike="noStrike" cap="none" dirty="0">
                <a:solidFill>
                  <a:srgbClr val="FFFFFF"/>
                </a:solidFill>
                <a:latin typeface="Roboto Condensed"/>
                <a:ea typeface="Roboto Condensed"/>
                <a:cs typeface="Roboto Condensed"/>
                <a:sym typeface="Roboto Condensed"/>
              </a:rPr>
              <a:t>Prior Oral PrEP use</a:t>
            </a:r>
            <a:endParaRPr sz="1238" b="0" i="0" u="none" strike="noStrike" cap="none" dirty="0">
              <a:solidFill>
                <a:srgbClr val="000000"/>
              </a:solidFill>
              <a:latin typeface="Arial"/>
              <a:ea typeface="Arial"/>
              <a:cs typeface="Arial"/>
              <a:sym typeface="Arial"/>
            </a:endParaRPr>
          </a:p>
        </p:txBody>
      </p:sp>
      <p:grpSp>
        <p:nvGrpSpPr>
          <p:cNvPr id="9" name="Google Shape;224;g3c20d722355_0_90">
            <a:extLst>
              <a:ext uri="{FF2B5EF4-FFF2-40B4-BE49-F238E27FC236}">
                <a16:creationId xmlns:a16="http://schemas.microsoft.com/office/drawing/2014/main" id="{0CDFB4A1-C47C-4D8B-4405-17C8B659626A}"/>
              </a:ext>
            </a:extLst>
          </p:cNvPr>
          <p:cNvGrpSpPr/>
          <p:nvPr/>
        </p:nvGrpSpPr>
        <p:grpSpPr>
          <a:xfrm rot="5400000">
            <a:off x="3799308" y="4353759"/>
            <a:ext cx="923052" cy="341309"/>
            <a:chOff x="0" y="0"/>
            <a:chExt cx="1499678" cy="571803"/>
          </a:xfrm>
        </p:grpSpPr>
        <p:sp>
          <p:nvSpPr>
            <p:cNvPr id="10" name="Google Shape;225;g3c20d722355_0_90">
              <a:extLst>
                <a:ext uri="{FF2B5EF4-FFF2-40B4-BE49-F238E27FC236}">
                  <a16:creationId xmlns:a16="http://schemas.microsoft.com/office/drawing/2014/main" id="{52E22840-9D01-E8F8-5B07-3F7D21346E4C}"/>
                </a:ext>
              </a:extLst>
            </p:cNvPr>
            <p:cNvSpPr/>
            <p:nvPr/>
          </p:nvSpPr>
          <p:spPr>
            <a:xfrm>
              <a:off x="0" y="0"/>
              <a:ext cx="1499678" cy="571803"/>
            </a:xfrm>
            <a:custGeom>
              <a:avLst/>
              <a:gdLst/>
              <a:ahLst/>
              <a:cxnLst/>
              <a:rect l="l" t="t" r="r" b="b"/>
              <a:pathLst>
                <a:path w="1499678" h="571803" extrusionOk="0">
                  <a:moveTo>
                    <a:pt x="1499678" y="285902"/>
                  </a:moveTo>
                  <a:lnTo>
                    <a:pt x="1093278" y="0"/>
                  </a:lnTo>
                  <a:lnTo>
                    <a:pt x="1093278" y="203200"/>
                  </a:lnTo>
                  <a:lnTo>
                    <a:pt x="0" y="203200"/>
                  </a:lnTo>
                  <a:lnTo>
                    <a:pt x="0" y="368603"/>
                  </a:lnTo>
                  <a:lnTo>
                    <a:pt x="1093278" y="368603"/>
                  </a:lnTo>
                  <a:lnTo>
                    <a:pt x="1093278" y="571803"/>
                  </a:lnTo>
                  <a:lnTo>
                    <a:pt x="1499678" y="285902"/>
                  </a:lnTo>
                  <a:close/>
                </a:path>
              </a:pathLst>
            </a:custGeom>
            <a:solidFill>
              <a:srgbClr val="000000"/>
            </a:solidFill>
            <a:ln>
              <a:noFill/>
            </a:ln>
          </p:spPr>
          <p:txBody>
            <a:bodyPr spcFirstLastPara="1" wrap="square" lIns="80850" tIns="40425" rIns="80850" bIns="40425" anchor="t" anchorCtr="0">
              <a:noAutofit/>
            </a:bodyPr>
            <a:lstStyle/>
            <a:p>
              <a:pPr marL="0" marR="0" lvl="0" indent="0" algn="l" rtl="0">
                <a:lnSpc>
                  <a:spcPct val="100000"/>
                </a:lnSpc>
                <a:spcBef>
                  <a:spcPts val="0"/>
                </a:spcBef>
                <a:spcAft>
                  <a:spcPts val="0"/>
                </a:spcAft>
                <a:buClr>
                  <a:srgbClr val="000000"/>
                </a:buClr>
                <a:buSzPts val="1061"/>
                <a:buFont typeface="Arial"/>
                <a:buNone/>
              </a:pPr>
              <a:endParaRPr sz="1061" b="0" i="0" u="none" strike="noStrike" cap="none" dirty="0">
                <a:solidFill>
                  <a:srgbClr val="000000"/>
                </a:solidFill>
                <a:latin typeface="Roboto Condensed"/>
                <a:ea typeface="Roboto Condensed"/>
                <a:cs typeface="Roboto Condensed"/>
                <a:sym typeface="Roboto Condensed"/>
              </a:endParaRPr>
            </a:p>
          </p:txBody>
        </p:sp>
        <p:sp>
          <p:nvSpPr>
            <p:cNvPr id="11" name="Google Shape;226;g3c20d722355_0_90">
              <a:extLst>
                <a:ext uri="{FF2B5EF4-FFF2-40B4-BE49-F238E27FC236}">
                  <a16:creationId xmlns:a16="http://schemas.microsoft.com/office/drawing/2014/main" id="{BFDCD3FB-8093-1EA8-FF09-FD6C5898639B}"/>
                </a:ext>
              </a:extLst>
            </p:cNvPr>
            <p:cNvSpPr txBox="1"/>
            <p:nvPr/>
          </p:nvSpPr>
          <p:spPr>
            <a:xfrm>
              <a:off x="0" y="241300"/>
              <a:ext cx="1398000" cy="127200"/>
            </a:xfrm>
            <a:prstGeom prst="rect">
              <a:avLst/>
            </a:prstGeom>
            <a:noFill/>
            <a:ln>
              <a:noFill/>
            </a:ln>
          </p:spPr>
          <p:txBody>
            <a:bodyPr spcFirstLastPara="1" wrap="square" lIns="29925" tIns="29925" rIns="29925" bIns="29925" anchor="ctr" anchorCtr="0">
              <a:noAutofit/>
            </a:bodyPr>
            <a:lstStyle/>
            <a:p>
              <a:pPr marL="0" marR="0" lvl="0" indent="0" algn="ctr" rtl="0">
                <a:lnSpc>
                  <a:spcPct val="70250"/>
                </a:lnSpc>
                <a:spcBef>
                  <a:spcPts val="0"/>
                </a:spcBef>
                <a:spcAft>
                  <a:spcPts val="0"/>
                </a:spcAft>
                <a:buClr>
                  <a:srgbClr val="000000"/>
                </a:buClr>
                <a:buSzPts val="1061"/>
                <a:buFont typeface="Arial"/>
                <a:buNone/>
              </a:pPr>
              <a:endParaRPr sz="1061" b="0" i="0" u="none" strike="noStrike" cap="none" dirty="0">
                <a:solidFill>
                  <a:srgbClr val="000000"/>
                </a:solidFill>
                <a:latin typeface="Roboto Condensed"/>
                <a:ea typeface="Roboto Condensed"/>
                <a:cs typeface="Roboto Condensed"/>
                <a:sym typeface="Roboto Condensed"/>
              </a:endParaRPr>
            </a:p>
          </p:txBody>
        </p:sp>
      </p:grpSp>
      <p:grpSp>
        <p:nvGrpSpPr>
          <p:cNvPr id="12" name="Google Shape;227;g3c20d722355_0_90">
            <a:extLst>
              <a:ext uri="{FF2B5EF4-FFF2-40B4-BE49-F238E27FC236}">
                <a16:creationId xmlns:a16="http://schemas.microsoft.com/office/drawing/2014/main" id="{59E31C0D-F336-D6D7-0DC4-D8B20A41CF45}"/>
              </a:ext>
            </a:extLst>
          </p:cNvPr>
          <p:cNvGrpSpPr/>
          <p:nvPr/>
        </p:nvGrpSpPr>
        <p:grpSpPr>
          <a:xfrm>
            <a:off x="5400082" y="4062888"/>
            <a:ext cx="3536700" cy="860469"/>
            <a:chOff x="0" y="0"/>
            <a:chExt cx="5740389" cy="900606"/>
          </a:xfrm>
        </p:grpSpPr>
        <p:sp>
          <p:nvSpPr>
            <p:cNvPr id="13" name="Google Shape;228;g3c20d722355_0_90">
              <a:extLst>
                <a:ext uri="{FF2B5EF4-FFF2-40B4-BE49-F238E27FC236}">
                  <a16:creationId xmlns:a16="http://schemas.microsoft.com/office/drawing/2014/main" id="{F60A26E2-0187-DD3C-D1AE-760CCE726ACE}"/>
                </a:ext>
              </a:extLst>
            </p:cNvPr>
            <p:cNvSpPr/>
            <p:nvPr/>
          </p:nvSpPr>
          <p:spPr>
            <a:xfrm>
              <a:off x="0" y="0"/>
              <a:ext cx="5740389" cy="900606"/>
            </a:xfrm>
            <a:custGeom>
              <a:avLst/>
              <a:gdLst/>
              <a:ahLst/>
              <a:cxnLst/>
              <a:rect l="l" t="t" r="r" b="b"/>
              <a:pathLst>
                <a:path w="5740389" h="900606" extrusionOk="0">
                  <a:moveTo>
                    <a:pt x="5740389" y="450303"/>
                  </a:moveTo>
                  <a:lnTo>
                    <a:pt x="5333989" y="0"/>
                  </a:lnTo>
                  <a:lnTo>
                    <a:pt x="5333989" y="203200"/>
                  </a:lnTo>
                  <a:lnTo>
                    <a:pt x="0" y="203200"/>
                  </a:lnTo>
                  <a:lnTo>
                    <a:pt x="0" y="697406"/>
                  </a:lnTo>
                  <a:lnTo>
                    <a:pt x="5333989" y="697406"/>
                  </a:lnTo>
                  <a:lnTo>
                    <a:pt x="5333989" y="900606"/>
                  </a:lnTo>
                  <a:lnTo>
                    <a:pt x="5740389" y="450303"/>
                  </a:lnTo>
                  <a:close/>
                </a:path>
              </a:pathLst>
            </a:custGeom>
            <a:solidFill>
              <a:srgbClr val="F36B2B"/>
            </a:solidFill>
            <a:ln>
              <a:noFill/>
            </a:ln>
          </p:spPr>
          <p:txBody>
            <a:bodyPr spcFirstLastPara="1" wrap="square" lIns="80850" tIns="40425" rIns="80850" bIns="40425" anchor="t" anchorCtr="0">
              <a:noAutofit/>
            </a:bodyPr>
            <a:lstStyle/>
            <a:p>
              <a:pPr marL="0" marR="0" lvl="0" indent="0" algn="l" rtl="0">
                <a:lnSpc>
                  <a:spcPct val="100000"/>
                </a:lnSpc>
                <a:spcBef>
                  <a:spcPts val="0"/>
                </a:spcBef>
                <a:spcAft>
                  <a:spcPts val="0"/>
                </a:spcAft>
                <a:buClr>
                  <a:srgbClr val="000000"/>
                </a:buClr>
                <a:buSzPts val="1061"/>
                <a:buFont typeface="Arial"/>
                <a:buNone/>
              </a:pPr>
              <a:endParaRPr sz="1061" b="0" i="0" u="none" strike="noStrike" cap="none" dirty="0">
                <a:solidFill>
                  <a:srgbClr val="000000"/>
                </a:solidFill>
                <a:latin typeface="Roboto Condensed"/>
                <a:ea typeface="Roboto Condensed"/>
                <a:cs typeface="Roboto Condensed"/>
                <a:sym typeface="Roboto Condensed"/>
              </a:endParaRPr>
            </a:p>
          </p:txBody>
        </p:sp>
        <p:sp>
          <p:nvSpPr>
            <p:cNvPr id="14" name="Google Shape;229;g3c20d722355_0_90">
              <a:extLst>
                <a:ext uri="{FF2B5EF4-FFF2-40B4-BE49-F238E27FC236}">
                  <a16:creationId xmlns:a16="http://schemas.microsoft.com/office/drawing/2014/main" id="{E5E8B6E3-14B8-A755-DCAB-D6068B9072B0}"/>
                </a:ext>
              </a:extLst>
            </p:cNvPr>
            <p:cNvSpPr txBox="1"/>
            <p:nvPr/>
          </p:nvSpPr>
          <p:spPr>
            <a:xfrm>
              <a:off x="0" y="241300"/>
              <a:ext cx="5638800" cy="456000"/>
            </a:xfrm>
            <a:prstGeom prst="rect">
              <a:avLst/>
            </a:prstGeom>
            <a:noFill/>
            <a:ln>
              <a:noFill/>
            </a:ln>
          </p:spPr>
          <p:txBody>
            <a:bodyPr spcFirstLastPara="1" wrap="square" lIns="29925" tIns="29925" rIns="29925" bIns="29925" anchor="ctr" anchorCtr="0">
              <a:noAutofit/>
            </a:bodyPr>
            <a:lstStyle/>
            <a:p>
              <a:pPr marL="0" marR="0" lvl="0" indent="0" algn="ctr" rtl="0">
                <a:lnSpc>
                  <a:spcPct val="70250"/>
                </a:lnSpc>
                <a:spcBef>
                  <a:spcPts val="0"/>
                </a:spcBef>
                <a:spcAft>
                  <a:spcPts val="0"/>
                </a:spcAft>
                <a:buClr>
                  <a:srgbClr val="000000"/>
                </a:buClr>
                <a:buSzPts val="1061"/>
                <a:buFont typeface="Arial"/>
                <a:buNone/>
              </a:pPr>
              <a:endParaRPr sz="1061" b="0" i="0" u="none" strike="noStrike" cap="none" dirty="0">
                <a:solidFill>
                  <a:srgbClr val="000000"/>
                </a:solidFill>
                <a:latin typeface="Roboto Condensed"/>
                <a:ea typeface="Roboto Condensed"/>
                <a:cs typeface="Roboto Condensed"/>
                <a:sym typeface="Roboto Condensed"/>
              </a:endParaRPr>
            </a:p>
          </p:txBody>
        </p:sp>
      </p:grpSp>
      <p:grpSp>
        <p:nvGrpSpPr>
          <p:cNvPr id="15" name="Google Shape;230;g3c20d722355_0_90">
            <a:extLst>
              <a:ext uri="{FF2B5EF4-FFF2-40B4-BE49-F238E27FC236}">
                <a16:creationId xmlns:a16="http://schemas.microsoft.com/office/drawing/2014/main" id="{83273081-A20A-FAD0-8C8C-B9FE51C626FD}"/>
              </a:ext>
            </a:extLst>
          </p:cNvPr>
          <p:cNvGrpSpPr/>
          <p:nvPr/>
        </p:nvGrpSpPr>
        <p:grpSpPr>
          <a:xfrm>
            <a:off x="3898620" y="5119065"/>
            <a:ext cx="864098" cy="621620"/>
            <a:chOff x="0" y="0"/>
            <a:chExt cx="582669" cy="406500"/>
          </a:xfrm>
        </p:grpSpPr>
        <p:sp>
          <p:nvSpPr>
            <p:cNvPr id="16" name="Google Shape;231;g3c20d722355_0_90">
              <a:extLst>
                <a:ext uri="{FF2B5EF4-FFF2-40B4-BE49-F238E27FC236}">
                  <a16:creationId xmlns:a16="http://schemas.microsoft.com/office/drawing/2014/main" id="{67BA629B-2DC7-B795-CA9F-7441F4FBCCC3}"/>
                </a:ext>
              </a:extLst>
            </p:cNvPr>
            <p:cNvSpPr/>
            <p:nvPr/>
          </p:nvSpPr>
          <p:spPr>
            <a:xfrm>
              <a:off x="0" y="0"/>
              <a:ext cx="582669" cy="406400"/>
            </a:xfrm>
            <a:custGeom>
              <a:avLst/>
              <a:gdLst/>
              <a:ahLst/>
              <a:cxnLst/>
              <a:rect l="l" t="t" r="r" b="b"/>
              <a:pathLst>
                <a:path w="582669" h="406400" extrusionOk="0">
                  <a:moveTo>
                    <a:pt x="0" y="0"/>
                  </a:moveTo>
                  <a:lnTo>
                    <a:pt x="379469" y="0"/>
                  </a:lnTo>
                  <a:lnTo>
                    <a:pt x="582669" y="203200"/>
                  </a:lnTo>
                  <a:lnTo>
                    <a:pt x="379469" y="406400"/>
                  </a:lnTo>
                  <a:lnTo>
                    <a:pt x="0" y="406400"/>
                  </a:lnTo>
                  <a:lnTo>
                    <a:pt x="203200" y="203200"/>
                  </a:lnTo>
                  <a:lnTo>
                    <a:pt x="0" y="0"/>
                  </a:lnTo>
                  <a:close/>
                </a:path>
              </a:pathLst>
            </a:custGeom>
            <a:solidFill>
              <a:srgbClr val="1D9EDE"/>
            </a:solidFill>
            <a:ln>
              <a:noFill/>
            </a:ln>
          </p:spPr>
          <p:txBody>
            <a:bodyPr spcFirstLastPara="1" wrap="square" lIns="80850" tIns="40425" rIns="80850" bIns="40425" anchor="t" anchorCtr="0">
              <a:noAutofit/>
            </a:bodyPr>
            <a:lstStyle/>
            <a:p>
              <a:pPr marL="0" marR="0" lvl="0" indent="0" algn="l" rtl="0">
                <a:lnSpc>
                  <a:spcPct val="100000"/>
                </a:lnSpc>
                <a:spcBef>
                  <a:spcPts val="0"/>
                </a:spcBef>
                <a:spcAft>
                  <a:spcPts val="0"/>
                </a:spcAft>
                <a:buClr>
                  <a:srgbClr val="000000"/>
                </a:buClr>
                <a:buSzPts val="1061"/>
                <a:buFont typeface="Arial"/>
                <a:buNone/>
              </a:pPr>
              <a:endParaRPr sz="1061" b="0" i="0" u="none" strike="noStrike" cap="none" dirty="0">
                <a:solidFill>
                  <a:srgbClr val="000000"/>
                </a:solidFill>
                <a:latin typeface="Roboto Condensed"/>
                <a:ea typeface="Roboto Condensed"/>
                <a:cs typeface="Roboto Condensed"/>
                <a:sym typeface="Roboto Condensed"/>
              </a:endParaRPr>
            </a:p>
          </p:txBody>
        </p:sp>
        <p:sp>
          <p:nvSpPr>
            <p:cNvPr id="17" name="Google Shape;232;g3c20d722355_0_90">
              <a:extLst>
                <a:ext uri="{FF2B5EF4-FFF2-40B4-BE49-F238E27FC236}">
                  <a16:creationId xmlns:a16="http://schemas.microsoft.com/office/drawing/2014/main" id="{BB61F695-C0D1-92F6-A13D-CFC676D0F0A8}"/>
                </a:ext>
              </a:extLst>
            </p:cNvPr>
            <p:cNvSpPr txBox="1"/>
            <p:nvPr/>
          </p:nvSpPr>
          <p:spPr>
            <a:xfrm>
              <a:off x="177800" y="38100"/>
              <a:ext cx="328800" cy="368400"/>
            </a:xfrm>
            <a:prstGeom prst="rect">
              <a:avLst/>
            </a:prstGeom>
            <a:noFill/>
            <a:ln>
              <a:noFill/>
            </a:ln>
          </p:spPr>
          <p:txBody>
            <a:bodyPr spcFirstLastPara="1" wrap="square" lIns="29925" tIns="29925" rIns="29925" bIns="29925" anchor="ctr" anchorCtr="0">
              <a:noAutofit/>
            </a:bodyPr>
            <a:lstStyle/>
            <a:p>
              <a:pPr marL="0" marR="0" lvl="0" indent="0" algn="ctr" rtl="0">
                <a:lnSpc>
                  <a:spcPct val="70250"/>
                </a:lnSpc>
                <a:spcBef>
                  <a:spcPts val="0"/>
                </a:spcBef>
                <a:spcAft>
                  <a:spcPts val="0"/>
                </a:spcAft>
                <a:buClr>
                  <a:srgbClr val="000000"/>
                </a:buClr>
                <a:buSzPts val="1061"/>
                <a:buFont typeface="Arial"/>
                <a:buNone/>
              </a:pPr>
              <a:endParaRPr sz="1061" b="0" i="0" u="none" strike="noStrike" cap="none" dirty="0">
                <a:solidFill>
                  <a:srgbClr val="000000"/>
                </a:solidFill>
                <a:latin typeface="Roboto Condensed"/>
                <a:ea typeface="Roboto Condensed"/>
                <a:cs typeface="Roboto Condensed"/>
                <a:sym typeface="Roboto Condensed"/>
              </a:endParaRPr>
            </a:p>
          </p:txBody>
        </p:sp>
      </p:grpSp>
      <p:grpSp>
        <p:nvGrpSpPr>
          <p:cNvPr id="18" name="Google Shape;233;g3c20d722355_0_90">
            <a:extLst>
              <a:ext uri="{FF2B5EF4-FFF2-40B4-BE49-F238E27FC236}">
                <a16:creationId xmlns:a16="http://schemas.microsoft.com/office/drawing/2014/main" id="{298C8C51-D6CA-1CA7-B9B8-28AF7AD63327}"/>
              </a:ext>
            </a:extLst>
          </p:cNvPr>
          <p:cNvGrpSpPr/>
          <p:nvPr/>
        </p:nvGrpSpPr>
        <p:grpSpPr>
          <a:xfrm>
            <a:off x="4565540" y="5119065"/>
            <a:ext cx="864098" cy="621620"/>
            <a:chOff x="0" y="0"/>
            <a:chExt cx="582669" cy="406500"/>
          </a:xfrm>
        </p:grpSpPr>
        <p:sp>
          <p:nvSpPr>
            <p:cNvPr id="19" name="Google Shape;234;g3c20d722355_0_90">
              <a:extLst>
                <a:ext uri="{FF2B5EF4-FFF2-40B4-BE49-F238E27FC236}">
                  <a16:creationId xmlns:a16="http://schemas.microsoft.com/office/drawing/2014/main" id="{39822E00-E25C-74E1-2174-72A43957588E}"/>
                </a:ext>
              </a:extLst>
            </p:cNvPr>
            <p:cNvSpPr/>
            <p:nvPr/>
          </p:nvSpPr>
          <p:spPr>
            <a:xfrm>
              <a:off x="0" y="0"/>
              <a:ext cx="582669" cy="406400"/>
            </a:xfrm>
            <a:custGeom>
              <a:avLst/>
              <a:gdLst/>
              <a:ahLst/>
              <a:cxnLst/>
              <a:rect l="l" t="t" r="r" b="b"/>
              <a:pathLst>
                <a:path w="582669" h="406400" extrusionOk="0">
                  <a:moveTo>
                    <a:pt x="0" y="0"/>
                  </a:moveTo>
                  <a:lnTo>
                    <a:pt x="379469" y="0"/>
                  </a:lnTo>
                  <a:lnTo>
                    <a:pt x="582669" y="203200"/>
                  </a:lnTo>
                  <a:lnTo>
                    <a:pt x="379469" y="406400"/>
                  </a:lnTo>
                  <a:lnTo>
                    <a:pt x="0" y="406400"/>
                  </a:lnTo>
                  <a:lnTo>
                    <a:pt x="203200" y="203200"/>
                  </a:lnTo>
                  <a:lnTo>
                    <a:pt x="0" y="0"/>
                  </a:lnTo>
                  <a:close/>
                </a:path>
              </a:pathLst>
            </a:custGeom>
            <a:solidFill>
              <a:srgbClr val="1D9EDE"/>
            </a:solidFill>
            <a:ln>
              <a:noFill/>
            </a:ln>
          </p:spPr>
          <p:txBody>
            <a:bodyPr spcFirstLastPara="1" wrap="square" lIns="80850" tIns="40425" rIns="80850" bIns="40425" anchor="t" anchorCtr="0">
              <a:noAutofit/>
            </a:bodyPr>
            <a:lstStyle/>
            <a:p>
              <a:pPr marL="0" marR="0" lvl="0" indent="0" algn="l" rtl="0">
                <a:lnSpc>
                  <a:spcPct val="100000"/>
                </a:lnSpc>
                <a:spcBef>
                  <a:spcPts val="0"/>
                </a:spcBef>
                <a:spcAft>
                  <a:spcPts val="0"/>
                </a:spcAft>
                <a:buClr>
                  <a:srgbClr val="000000"/>
                </a:buClr>
                <a:buSzPts val="1061"/>
                <a:buFont typeface="Arial"/>
                <a:buNone/>
              </a:pPr>
              <a:endParaRPr sz="1061" b="0" i="0" u="none" strike="noStrike" cap="none" dirty="0">
                <a:solidFill>
                  <a:srgbClr val="000000"/>
                </a:solidFill>
                <a:latin typeface="Roboto Condensed"/>
                <a:ea typeface="Roboto Condensed"/>
                <a:cs typeface="Roboto Condensed"/>
                <a:sym typeface="Roboto Condensed"/>
              </a:endParaRPr>
            </a:p>
          </p:txBody>
        </p:sp>
        <p:sp>
          <p:nvSpPr>
            <p:cNvPr id="20" name="Google Shape;235;g3c20d722355_0_90">
              <a:extLst>
                <a:ext uri="{FF2B5EF4-FFF2-40B4-BE49-F238E27FC236}">
                  <a16:creationId xmlns:a16="http://schemas.microsoft.com/office/drawing/2014/main" id="{E142D982-CA87-B67D-27C5-00FC7EF70D57}"/>
                </a:ext>
              </a:extLst>
            </p:cNvPr>
            <p:cNvSpPr txBox="1"/>
            <p:nvPr/>
          </p:nvSpPr>
          <p:spPr>
            <a:xfrm>
              <a:off x="177800" y="38100"/>
              <a:ext cx="328800" cy="368400"/>
            </a:xfrm>
            <a:prstGeom prst="rect">
              <a:avLst/>
            </a:prstGeom>
            <a:noFill/>
            <a:ln>
              <a:noFill/>
            </a:ln>
          </p:spPr>
          <p:txBody>
            <a:bodyPr spcFirstLastPara="1" wrap="square" lIns="29925" tIns="29925" rIns="29925" bIns="29925" anchor="ctr" anchorCtr="0">
              <a:noAutofit/>
            </a:bodyPr>
            <a:lstStyle/>
            <a:p>
              <a:pPr marL="0" marR="0" lvl="0" indent="0" algn="ctr" rtl="0">
                <a:lnSpc>
                  <a:spcPct val="70250"/>
                </a:lnSpc>
                <a:spcBef>
                  <a:spcPts val="0"/>
                </a:spcBef>
                <a:spcAft>
                  <a:spcPts val="0"/>
                </a:spcAft>
                <a:buClr>
                  <a:srgbClr val="000000"/>
                </a:buClr>
                <a:buSzPts val="1061"/>
                <a:buFont typeface="Arial"/>
                <a:buNone/>
              </a:pPr>
              <a:endParaRPr sz="1061" b="0" i="0" u="none" strike="noStrike" cap="none" dirty="0">
                <a:solidFill>
                  <a:srgbClr val="000000"/>
                </a:solidFill>
                <a:latin typeface="Roboto Condensed"/>
                <a:ea typeface="Roboto Condensed"/>
                <a:cs typeface="Roboto Condensed"/>
                <a:sym typeface="Roboto Condensed"/>
              </a:endParaRPr>
            </a:p>
          </p:txBody>
        </p:sp>
      </p:grpSp>
      <p:sp>
        <p:nvSpPr>
          <p:cNvPr id="21" name="Google Shape;236;g3c20d722355_0_90">
            <a:extLst>
              <a:ext uri="{FF2B5EF4-FFF2-40B4-BE49-F238E27FC236}">
                <a16:creationId xmlns:a16="http://schemas.microsoft.com/office/drawing/2014/main" id="{602C9C5E-FA6F-808D-5C31-E167D1908A0F}"/>
              </a:ext>
            </a:extLst>
          </p:cNvPr>
          <p:cNvSpPr/>
          <p:nvPr/>
        </p:nvSpPr>
        <p:spPr>
          <a:xfrm>
            <a:off x="389333" y="5223533"/>
            <a:ext cx="514327" cy="924445"/>
          </a:xfrm>
          <a:custGeom>
            <a:avLst/>
            <a:gdLst/>
            <a:ahLst/>
            <a:cxnLst/>
            <a:rect l="l" t="t" r="r" b="b"/>
            <a:pathLst>
              <a:path w="770528" h="1384936" extrusionOk="0">
                <a:moveTo>
                  <a:pt x="0" y="0"/>
                </a:moveTo>
                <a:lnTo>
                  <a:pt x="770528" y="0"/>
                </a:lnTo>
                <a:lnTo>
                  <a:pt x="770528" y="1384936"/>
                </a:lnTo>
                <a:lnTo>
                  <a:pt x="0" y="1384936"/>
                </a:lnTo>
                <a:lnTo>
                  <a:pt x="0" y="0"/>
                </a:lnTo>
                <a:close/>
              </a:path>
            </a:pathLst>
          </a:custGeom>
          <a:blipFill rotWithShape="1">
            <a:blip r:embed="rId2">
              <a:alphaModFix/>
            </a:blip>
            <a:stretch>
              <a:fillRect/>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200"/>
              <a:buFont typeface="Arial"/>
              <a:buNone/>
            </a:pPr>
            <a:endParaRPr sz="1200" b="0" i="0" u="none" strike="noStrike" cap="none" dirty="0">
              <a:solidFill>
                <a:srgbClr val="000000"/>
              </a:solidFill>
              <a:latin typeface="Roboto Condensed"/>
              <a:ea typeface="Roboto Condensed"/>
              <a:cs typeface="Roboto Condensed"/>
              <a:sym typeface="Roboto Condensed"/>
            </a:endParaRPr>
          </a:p>
        </p:txBody>
      </p:sp>
      <p:sp>
        <p:nvSpPr>
          <p:cNvPr id="22" name="Google Shape;237;g3c20d722355_0_90">
            <a:extLst>
              <a:ext uri="{FF2B5EF4-FFF2-40B4-BE49-F238E27FC236}">
                <a16:creationId xmlns:a16="http://schemas.microsoft.com/office/drawing/2014/main" id="{678E1E13-5689-DCCE-C9F6-D6C17E66AB89}"/>
              </a:ext>
            </a:extLst>
          </p:cNvPr>
          <p:cNvSpPr/>
          <p:nvPr/>
        </p:nvSpPr>
        <p:spPr>
          <a:xfrm>
            <a:off x="5533425" y="5073543"/>
            <a:ext cx="767108" cy="789206"/>
          </a:xfrm>
          <a:custGeom>
            <a:avLst/>
            <a:gdLst/>
            <a:ahLst/>
            <a:cxnLst/>
            <a:rect l="l" t="t" r="r" b="b"/>
            <a:pathLst>
              <a:path w="1262729" h="1262729" extrusionOk="0">
                <a:moveTo>
                  <a:pt x="0" y="0"/>
                </a:moveTo>
                <a:lnTo>
                  <a:pt x="1262729" y="0"/>
                </a:lnTo>
                <a:lnTo>
                  <a:pt x="1262729" y="1262729"/>
                </a:lnTo>
                <a:lnTo>
                  <a:pt x="0" y="1262729"/>
                </a:lnTo>
                <a:lnTo>
                  <a:pt x="0" y="0"/>
                </a:lnTo>
                <a:close/>
              </a:path>
            </a:pathLst>
          </a:custGeom>
          <a:blipFill rotWithShape="1">
            <a:blip r:embed="rId3">
              <a:alphaModFix/>
            </a:blip>
            <a:stretch>
              <a:fillRect/>
            </a:stretch>
          </a:blipFill>
          <a:ln>
            <a:noFill/>
          </a:ln>
        </p:spPr>
        <p:txBody>
          <a:bodyPr spcFirstLastPara="1" wrap="square" lIns="80850" tIns="40425" rIns="80850" bIns="40425" anchor="t" anchorCtr="0">
            <a:noAutofit/>
          </a:bodyPr>
          <a:lstStyle/>
          <a:p>
            <a:pPr marL="0" marR="0" lvl="0" indent="0" algn="l" rtl="0">
              <a:lnSpc>
                <a:spcPct val="100000"/>
              </a:lnSpc>
              <a:spcBef>
                <a:spcPts val="0"/>
              </a:spcBef>
              <a:spcAft>
                <a:spcPts val="0"/>
              </a:spcAft>
              <a:buClr>
                <a:srgbClr val="000000"/>
              </a:buClr>
              <a:buSzPts val="1061"/>
              <a:buFont typeface="Arial"/>
              <a:buNone/>
            </a:pPr>
            <a:endParaRPr sz="1061" b="0" i="0" u="none" strike="noStrike" cap="none" dirty="0">
              <a:solidFill>
                <a:srgbClr val="000000"/>
              </a:solidFill>
              <a:latin typeface="Roboto Condensed"/>
              <a:ea typeface="Roboto Condensed"/>
              <a:cs typeface="Roboto Condensed"/>
              <a:sym typeface="Roboto Condensed"/>
            </a:endParaRPr>
          </a:p>
        </p:txBody>
      </p:sp>
      <p:sp>
        <p:nvSpPr>
          <p:cNvPr id="23" name="Google Shape;238;g3c20d722355_0_90">
            <a:extLst>
              <a:ext uri="{FF2B5EF4-FFF2-40B4-BE49-F238E27FC236}">
                <a16:creationId xmlns:a16="http://schemas.microsoft.com/office/drawing/2014/main" id="{FCDD4456-ED5D-24BC-A212-C766BA949A15}"/>
              </a:ext>
            </a:extLst>
          </p:cNvPr>
          <p:cNvSpPr/>
          <p:nvPr/>
        </p:nvSpPr>
        <p:spPr>
          <a:xfrm>
            <a:off x="4216960" y="5281200"/>
            <a:ext cx="288999" cy="297324"/>
          </a:xfrm>
          <a:custGeom>
            <a:avLst/>
            <a:gdLst/>
            <a:ahLst/>
            <a:cxnLst/>
            <a:rect l="l" t="t" r="r" b="b"/>
            <a:pathLst>
              <a:path w="475718" h="475718" extrusionOk="0">
                <a:moveTo>
                  <a:pt x="0" y="0"/>
                </a:moveTo>
                <a:lnTo>
                  <a:pt x="475719" y="0"/>
                </a:lnTo>
                <a:lnTo>
                  <a:pt x="475719" y="475718"/>
                </a:lnTo>
                <a:lnTo>
                  <a:pt x="0" y="475718"/>
                </a:lnTo>
                <a:lnTo>
                  <a:pt x="0" y="0"/>
                </a:lnTo>
                <a:close/>
              </a:path>
            </a:pathLst>
          </a:custGeom>
          <a:blipFill rotWithShape="1">
            <a:blip r:embed="rId4">
              <a:alphaModFix/>
            </a:blip>
            <a:stretch>
              <a:fillRect/>
            </a:stretch>
          </a:blipFill>
          <a:ln>
            <a:noFill/>
          </a:ln>
        </p:spPr>
        <p:txBody>
          <a:bodyPr spcFirstLastPara="1" wrap="square" lIns="80850" tIns="40425" rIns="80850" bIns="40425" anchor="t" anchorCtr="0">
            <a:noAutofit/>
          </a:bodyPr>
          <a:lstStyle/>
          <a:p>
            <a:pPr marL="0" marR="0" lvl="0" indent="0" algn="l" rtl="0">
              <a:lnSpc>
                <a:spcPct val="100000"/>
              </a:lnSpc>
              <a:spcBef>
                <a:spcPts val="0"/>
              </a:spcBef>
              <a:spcAft>
                <a:spcPts val="0"/>
              </a:spcAft>
              <a:buClr>
                <a:srgbClr val="000000"/>
              </a:buClr>
              <a:buSzPts val="1061"/>
              <a:buFont typeface="Arial"/>
              <a:buNone/>
            </a:pPr>
            <a:endParaRPr sz="1061" b="0" i="0" u="none" strike="noStrike" cap="none" dirty="0">
              <a:solidFill>
                <a:srgbClr val="000000"/>
              </a:solidFill>
              <a:latin typeface="Roboto Condensed"/>
              <a:ea typeface="Roboto Condensed"/>
              <a:cs typeface="Roboto Condensed"/>
              <a:sym typeface="Roboto Condensed"/>
            </a:endParaRPr>
          </a:p>
        </p:txBody>
      </p:sp>
      <p:sp>
        <p:nvSpPr>
          <p:cNvPr id="24" name="Google Shape;239;g3c20d722355_0_90">
            <a:extLst>
              <a:ext uri="{FF2B5EF4-FFF2-40B4-BE49-F238E27FC236}">
                <a16:creationId xmlns:a16="http://schemas.microsoft.com/office/drawing/2014/main" id="{B8C33901-7551-91F1-B66E-9ED607BFE43B}"/>
              </a:ext>
            </a:extLst>
          </p:cNvPr>
          <p:cNvSpPr txBox="1"/>
          <p:nvPr/>
        </p:nvSpPr>
        <p:spPr>
          <a:xfrm>
            <a:off x="3440247" y="5856443"/>
            <a:ext cx="2130000" cy="566700"/>
          </a:xfrm>
          <a:prstGeom prst="rect">
            <a:avLst/>
          </a:prstGeom>
          <a:noFill/>
          <a:ln>
            <a:noFill/>
          </a:ln>
        </p:spPr>
        <p:txBody>
          <a:bodyPr spcFirstLastPara="1" wrap="square" lIns="0" tIns="0" rIns="0" bIns="0" anchor="t" anchorCtr="0">
            <a:spAutoFit/>
          </a:bodyPr>
          <a:lstStyle/>
          <a:p>
            <a:pPr marL="0" marR="0" lvl="0" indent="0" algn="ctr" rtl="0">
              <a:lnSpc>
                <a:spcPct val="123991"/>
              </a:lnSpc>
              <a:spcBef>
                <a:spcPts val="0"/>
              </a:spcBef>
              <a:spcAft>
                <a:spcPts val="0"/>
              </a:spcAft>
              <a:buClr>
                <a:srgbClr val="000000"/>
              </a:buClr>
              <a:buSzPts val="1644"/>
              <a:buFont typeface="Arial"/>
              <a:buNone/>
            </a:pPr>
            <a:r>
              <a:rPr lang="en-CA" sz="1644" b="1" i="0" u="none" strike="noStrike" cap="none" dirty="0">
                <a:solidFill>
                  <a:srgbClr val="1D9EDE"/>
                </a:solidFill>
                <a:latin typeface="Roboto Condensed"/>
                <a:ea typeface="Roboto Condensed"/>
                <a:cs typeface="Roboto Condensed"/>
                <a:sym typeface="Roboto Condensed"/>
              </a:rPr>
              <a:t>Continued oral PrEP use for 2 days </a:t>
            </a:r>
            <a:endParaRPr sz="1238" b="0" i="0" u="none" strike="noStrike" cap="none" dirty="0">
              <a:solidFill>
                <a:srgbClr val="000000"/>
              </a:solidFill>
              <a:latin typeface="Arial"/>
              <a:ea typeface="Arial"/>
              <a:cs typeface="Arial"/>
              <a:sym typeface="Arial"/>
            </a:endParaRPr>
          </a:p>
        </p:txBody>
      </p:sp>
      <p:sp>
        <p:nvSpPr>
          <p:cNvPr id="25" name="Google Shape;240;g3c20d722355_0_90">
            <a:extLst>
              <a:ext uri="{FF2B5EF4-FFF2-40B4-BE49-F238E27FC236}">
                <a16:creationId xmlns:a16="http://schemas.microsoft.com/office/drawing/2014/main" id="{0FFF3A88-294C-C769-E44C-33266B05A2E1}"/>
              </a:ext>
            </a:extLst>
          </p:cNvPr>
          <p:cNvSpPr/>
          <p:nvPr/>
        </p:nvSpPr>
        <p:spPr>
          <a:xfrm>
            <a:off x="4944238" y="5281200"/>
            <a:ext cx="288999" cy="297324"/>
          </a:xfrm>
          <a:custGeom>
            <a:avLst/>
            <a:gdLst/>
            <a:ahLst/>
            <a:cxnLst/>
            <a:rect l="l" t="t" r="r" b="b"/>
            <a:pathLst>
              <a:path w="475718" h="475718" extrusionOk="0">
                <a:moveTo>
                  <a:pt x="0" y="0"/>
                </a:moveTo>
                <a:lnTo>
                  <a:pt x="475719" y="0"/>
                </a:lnTo>
                <a:lnTo>
                  <a:pt x="475719" y="475718"/>
                </a:lnTo>
                <a:lnTo>
                  <a:pt x="0" y="475718"/>
                </a:lnTo>
                <a:lnTo>
                  <a:pt x="0" y="0"/>
                </a:lnTo>
                <a:close/>
              </a:path>
            </a:pathLst>
          </a:custGeom>
          <a:blipFill rotWithShape="1">
            <a:blip r:embed="rId4">
              <a:alphaModFix/>
            </a:blip>
            <a:stretch>
              <a:fillRect/>
            </a:stretch>
          </a:blipFill>
          <a:ln>
            <a:noFill/>
          </a:ln>
        </p:spPr>
        <p:txBody>
          <a:bodyPr spcFirstLastPara="1" wrap="square" lIns="80850" tIns="40425" rIns="80850" bIns="40425" anchor="t" anchorCtr="0">
            <a:noAutofit/>
          </a:bodyPr>
          <a:lstStyle/>
          <a:p>
            <a:pPr marL="0" marR="0" lvl="0" indent="0" algn="l" rtl="0">
              <a:lnSpc>
                <a:spcPct val="100000"/>
              </a:lnSpc>
              <a:spcBef>
                <a:spcPts val="0"/>
              </a:spcBef>
              <a:spcAft>
                <a:spcPts val="0"/>
              </a:spcAft>
              <a:buClr>
                <a:srgbClr val="000000"/>
              </a:buClr>
              <a:buSzPts val="1061"/>
              <a:buFont typeface="Arial"/>
              <a:buNone/>
            </a:pPr>
            <a:endParaRPr sz="1061" b="0" i="0" u="none" strike="noStrike" cap="none" dirty="0">
              <a:solidFill>
                <a:srgbClr val="000000"/>
              </a:solidFill>
              <a:latin typeface="Roboto Condensed"/>
              <a:ea typeface="Roboto Condensed"/>
              <a:cs typeface="Roboto Condensed"/>
              <a:sym typeface="Roboto Condensed"/>
            </a:endParaRPr>
          </a:p>
        </p:txBody>
      </p:sp>
      <p:sp>
        <p:nvSpPr>
          <p:cNvPr id="26" name="Google Shape;241;g3c20d722355_0_90">
            <a:extLst>
              <a:ext uri="{FF2B5EF4-FFF2-40B4-BE49-F238E27FC236}">
                <a16:creationId xmlns:a16="http://schemas.microsoft.com/office/drawing/2014/main" id="{AB535796-799C-FDE1-E365-3CE732E5CEBD}"/>
              </a:ext>
            </a:extLst>
          </p:cNvPr>
          <p:cNvSpPr txBox="1"/>
          <p:nvPr/>
        </p:nvSpPr>
        <p:spPr>
          <a:xfrm>
            <a:off x="4980268" y="4346958"/>
            <a:ext cx="3326400" cy="285300"/>
          </a:xfrm>
          <a:prstGeom prst="rect">
            <a:avLst/>
          </a:prstGeom>
          <a:noFill/>
          <a:ln>
            <a:noFill/>
          </a:ln>
        </p:spPr>
        <p:txBody>
          <a:bodyPr spcFirstLastPara="1" wrap="square" lIns="0" tIns="0" rIns="0" bIns="0" anchor="t" anchorCtr="0">
            <a:spAutoFit/>
          </a:bodyPr>
          <a:lstStyle/>
          <a:p>
            <a:pPr marL="0" marR="0" lvl="0" indent="0" algn="r" rtl="0">
              <a:lnSpc>
                <a:spcPct val="123986"/>
              </a:lnSpc>
              <a:spcBef>
                <a:spcPts val="0"/>
              </a:spcBef>
              <a:spcAft>
                <a:spcPts val="0"/>
              </a:spcAft>
              <a:buClr>
                <a:srgbClr val="000000"/>
              </a:buClr>
              <a:buSzPts val="1855"/>
              <a:buFont typeface="Arial"/>
              <a:buNone/>
            </a:pPr>
            <a:r>
              <a:rPr lang="en-CA" sz="1854" b="1" i="0" u="none" strike="noStrike" cap="none" dirty="0">
                <a:solidFill>
                  <a:srgbClr val="FFFFFF"/>
                </a:solidFill>
                <a:latin typeface="Roboto Condensed"/>
                <a:ea typeface="Roboto Condensed"/>
                <a:cs typeface="Roboto Condensed"/>
                <a:sym typeface="Roboto Condensed"/>
              </a:rPr>
              <a:t>Future LEN Injections</a:t>
            </a:r>
            <a:endParaRPr sz="1238" b="0" i="0" u="none" strike="noStrike" cap="none" dirty="0">
              <a:solidFill>
                <a:srgbClr val="000000"/>
              </a:solidFill>
              <a:latin typeface="Arial"/>
              <a:ea typeface="Arial"/>
              <a:cs typeface="Arial"/>
              <a:sym typeface="Arial"/>
            </a:endParaRPr>
          </a:p>
        </p:txBody>
      </p:sp>
      <p:grpSp>
        <p:nvGrpSpPr>
          <p:cNvPr id="27" name="Google Shape;242;g3c20d722355_0_90">
            <a:extLst>
              <a:ext uri="{FF2B5EF4-FFF2-40B4-BE49-F238E27FC236}">
                <a16:creationId xmlns:a16="http://schemas.microsoft.com/office/drawing/2014/main" id="{863694F4-DE85-B29D-EED5-58D95C53EBBD}"/>
              </a:ext>
            </a:extLst>
          </p:cNvPr>
          <p:cNvGrpSpPr/>
          <p:nvPr/>
        </p:nvGrpSpPr>
        <p:grpSpPr>
          <a:xfrm rot="5400000">
            <a:off x="4530083" y="4353759"/>
            <a:ext cx="923052" cy="341309"/>
            <a:chOff x="0" y="0"/>
            <a:chExt cx="1499678" cy="571803"/>
          </a:xfrm>
        </p:grpSpPr>
        <p:sp>
          <p:nvSpPr>
            <p:cNvPr id="28" name="Google Shape;243;g3c20d722355_0_90">
              <a:extLst>
                <a:ext uri="{FF2B5EF4-FFF2-40B4-BE49-F238E27FC236}">
                  <a16:creationId xmlns:a16="http://schemas.microsoft.com/office/drawing/2014/main" id="{B48089D8-640E-26EC-8397-A8742FE2E1A5}"/>
                </a:ext>
              </a:extLst>
            </p:cNvPr>
            <p:cNvSpPr/>
            <p:nvPr/>
          </p:nvSpPr>
          <p:spPr>
            <a:xfrm>
              <a:off x="0" y="0"/>
              <a:ext cx="1499678" cy="571803"/>
            </a:xfrm>
            <a:custGeom>
              <a:avLst/>
              <a:gdLst/>
              <a:ahLst/>
              <a:cxnLst/>
              <a:rect l="l" t="t" r="r" b="b"/>
              <a:pathLst>
                <a:path w="1499678" h="571803" extrusionOk="0">
                  <a:moveTo>
                    <a:pt x="1499678" y="285902"/>
                  </a:moveTo>
                  <a:lnTo>
                    <a:pt x="1093278" y="0"/>
                  </a:lnTo>
                  <a:lnTo>
                    <a:pt x="1093278" y="203200"/>
                  </a:lnTo>
                  <a:lnTo>
                    <a:pt x="0" y="203200"/>
                  </a:lnTo>
                  <a:lnTo>
                    <a:pt x="0" y="368603"/>
                  </a:lnTo>
                  <a:lnTo>
                    <a:pt x="1093278" y="368603"/>
                  </a:lnTo>
                  <a:lnTo>
                    <a:pt x="1093278" y="571803"/>
                  </a:lnTo>
                  <a:lnTo>
                    <a:pt x="1499678" y="285902"/>
                  </a:lnTo>
                  <a:close/>
                </a:path>
              </a:pathLst>
            </a:custGeom>
            <a:solidFill>
              <a:srgbClr val="000000"/>
            </a:solidFill>
            <a:ln>
              <a:noFill/>
            </a:ln>
          </p:spPr>
          <p:txBody>
            <a:bodyPr spcFirstLastPara="1" wrap="square" lIns="80850" tIns="40425" rIns="80850" bIns="40425" anchor="t" anchorCtr="0">
              <a:noAutofit/>
            </a:bodyPr>
            <a:lstStyle/>
            <a:p>
              <a:pPr marL="0" marR="0" lvl="0" indent="0" algn="l" rtl="0">
                <a:lnSpc>
                  <a:spcPct val="100000"/>
                </a:lnSpc>
                <a:spcBef>
                  <a:spcPts val="0"/>
                </a:spcBef>
                <a:spcAft>
                  <a:spcPts val="0"/>
                </a:spcAft>
                <a:buClr>
                  <a:srgbClr val="000000"/>
                </a:buClr>
                <a:buSzPts val="1061"/>
                <a:buFont typeface="Arial"/>
                <a:buNone/>
              </a:pPr>
              <a:endParaRPr sz="1061" b="0" i="0" u="none" strike="noStrike" cap="none" dirty="0">
                <a:solidFill>
                  <a:srgbClr val="000000"/>
                </a:solidFill>
                <a:latin typeface="Roboto Condensed"/>
                <a:ea typeface="Roboto Condensed"/>
                <a:cs typeface="Roboto Condensed"/>
                <a:sym typeface="Roboto Condensed"/>
              </a:endParaRPr>
            </a:p>
          </p:txBody>
        </p:sp>
        <p:sp>
          <p:nvSpPr>
            <p:cNvPr id="29" name="Google Shape;244;g3c20d722355_0_90">
              <a:extLst>
                <a:ext uri="{FF2B5EF4-FFF2-40B4-BE49-F238E27FC236}">
                  <a16:creationId xmlns:a16="http://schemas.microsoft.com/office/drawing/2014/main" id="{A3A92FFA-F2D8-8D84-62EF-3DFE1EF5A863}"/>
                </a:ext>
              </a:extLst>
            </p:cNvPr>
            <p:cNvSpPr txBox="1"/>
            <p:nvPr/>
          </p:nvSpPr>
          <p:spPr>
            <a:xfrm>
              <a:off x="0" y="241300"/>
              <a:ext cx="1398000" cy="127200"/>
            </a:xfrm>
            <a:prstGeom prst="rect">
              <a:avLst/>
            </a:prstGeom>
            <a:noFill/>
            <a:ln>
              <a:noFill/>
            </a:ln>
          </p:spPr>
          <p:txBody>
            <a:bodyPr spcFirstLastPara="1" wrap="square" lIns="29925" tIns="29925" rIns="29925" bIns="29925" anchor="ctr" anchorCtr="0">
              <a:noAutofit/>
            </a:bodyPr>
            <a:lstStyle/>
            <a:p>
              <a:pPr marL="0" marR="0" lvl="0" indent="0" algn="ctr" rtl="0">
                <a:lnSpc>
                  <a:spcPct val="70250"/>
                </a:lnSpc>
                <a:spcBef>
                  <a:spcPts val="0"/>
                </a:spcBef>
                <a:spcAft>
                  <a:spcPts val="0"/>
                </a:spcAft>
                <a:buClr>
                  <a:srgbClr val="000000"/>
                </a:buClr>
                <a:buSzPts val="1061"/>
                <a:buFont typeface="Arial"/>
                <a:buNone/>
              </a:pPr>
              <a:endParaRPr sz="1061" b="0" i="0" u="none" strike="noStrike" cap="none" dirty="0">
                <a:solidFill>
                  <a:srgbClr val="000000"/>
                </a:solidFill>
                <a:latin typeface="Roboto Condensed"/>
                <a:ea typeface="Roboto Condensed"/>
                <a:cs typeface="Roboto Condensed"/>
                <a:sym typeface="Roboto Condensed"/>
              </a:endParaRPr>
            </a:p>
          </p:txBody>
        </p:sp>
      </p:grpSp>
      <p:sp>
        <p:nvSpPr>
          <p:cNvPr id="30" name="Google Shape;245;g3c20d722355_0_90">
            <a:extLst>
              <a:ext uri="{FF2B5EF4-FFF2-40B4-BE49-F238E27FC236}">
                <a16:creationId xmlns:a16="http://schemas.microsoft.com/office/drawing/2014/main" id="{87186961-8008-F59C-226B-89527A1EE28B}"/>
              </a:ext>
            </a:extLst>
          </p:cNvPr>
          <p:cNvSpPr txBox="1"/>
          <p:nvPr/>
        </p:nvSpPr>
        <p:spPr>
          <a:xfrm>
            <a:off x="2793717" y="3155816"/>
            <a:ext cx="3536700" cy="287100"/>
          </a:xfrm>
          <a:prstGeom prst="rect">
            <a:avLst/>
          </a:prstGeom>
          <a:noFill/>
          <a:ln>
            <a:noFill/>
          </a:ln>
        </p:spPr>
        <p:txBody>
          <a:bodyPr spcFirstLastPara="1" wrap="square" lIns="0" tIns="0" rIns="0" bIns="0" anchor="t" anchorCtr="0">
            <a:spAutoFit/>
          </a:bodyPr>
          <a:lstStyle/>
          <a:p>
            <a:pPr marL="0" marR="0" lvl="0" indent="0" algn="ctr" rtl="0">
              <a:lnSpc>
                <a:spcPct val="123992"/>
              </a:lnSpc>
              <a:spcBef>
                <a:spcPts val="0"/>
              </a:spcBef>
              <a:spcAft>
                <a:spcPts val="0"/>
              </a:spcAft>
              <a:buClr>
                <a:srgbClr val="000000"/>
              </a:buClr>
              <a:buSzPts val="1865"/>
              <a:buFont typeface="Arial"/>
              <a:buNone/>
            </a:pPr>
            <a:r>
              <a:rPr lang="en-CA" sz="1865" b="1" i="0" u="none" strike="noStrike" cap="none" dirty="0">
                <a:solidFill>
                  <a:srgbClr val="000000"/>
                </a:solidFill>
                <a:latin typeface="Roboto Condensed"/>
                <a:ea typeface="Roboto Condensed"/>
                <a:cs typeface="Roboto Condensed"/>
                <a:sym typeface="Roboto Condensed"/>
              </a:rPr>
              <a:t>LEN INITIATION REGIMEN</a:t>
            </a:r>
            <a:endParaRPr sz="1238" b="0" i="0" u="none" strike="noStrike" cap="none" dirty="0">
              <a:solidFill>
                <a:srgbClr val="000000"/>
              </a:solidFill>
              <a:latin typeface="Arial"/>
              <a:ea typeface="Arial"/>
              <a:cs typeface="Arial"/>
              <a:sym typeface="Arial"/>
            </a:endParaRPr>
          </a:p>
        </p:txBody>
      </p:sp>
      <p:sp>
        <p:nvSpPr>
          <p:cNvPr id="31" name="Google Shape;246;g3c20d722355_0_90">
            <a:extLst>
              <a:ext uri="{FF2B5EF4-FFF2-40B4-BE49-F238E27FC236}">
                <a16:creationId xmlns:a16="http://schemas.microsoft.com/office/drawing/2014/main" id="{1FDAD198-B206-13C9-D5BE-87E82ADEF914}"/>
              </a:ext>
            </a:extLst>
          </p:cNvPr>
          <p:cNvSpPr/>
          <p:nvPr/>
        </p:nvSpPr>
        <p:spPr>
          <a:xfrm rot="-8447568">
            <a:off x="4905516" y="3663484"/>
            <a:ext cx="247433" cy="337191"/>
          </a:xfrm>
          <a:custGeom>
            <a:avLst/>
            <a:gdLst/>
            <a:ahLst/>
            <a:cxnLst/>
            <a:rect l="l" t="t" r="r" b="b"/>
            <a:pathLst>
              <a:path w="403636" h="546920" extrusionOk="0">
                <a:moveTo>
                  <a:pt x="0" y="0"/>
                </a:moveTo>
                <a:lnTo>
                  <a:pt x="403636" y="0"/>
                </a:lnTo>
                <a:lnTo>
                  <a:pt x="403636" y="546920"/>
                </a:lnTo>
                <a:lnTo>
                  <a:pt x="0" y="546920"/>
                </a:lnTo>
                <a:lnTo>
                  <a:pt x="0" y="0"/>
                </a:lnTo>
                <a:close/>
              </a:path>
            </a:pathLst>
          </a:custGeom>
          <a:blipFill rotWithShape="1">
            <a:blip r:embed="rId5">
              <a:alphaModFix/>
            </a:blip>
            <a:stretch>
              <a:fillRect l="-117675" t="-89847"/>
            </a:stretch>
          </a:blipFill>
          <a:ln>
            <a:noFill/>
          </a:ln>
        </p:spPr>
        <p:txBody>
          <a:bodyPr spcFirstLastPara="1" wrap="square" lIns="80850" tIns="40425" rIns="80850" bIns="40425" anchor="t" anchorCtr="0">
            <a:noAutofit/>
          </a:bodyPr>
          <a:lstStyle/>
          <a:p>
            <a:pPr marL="0" marR="0" lvl="0" indent="0" algn="l" rtl="0">
              <a:lnSpc>
                <a:spcPct val="100000"/>
              </a:lnSpc>
              <a:spcBef>
                <a:spcPts val="0"/>
              </a:spcBef>
              <a:spcAft>
                <a:spcPts val="0"/>
              </a:spcAft>
              <a:buClr>
                <a:srgbClr val="000000"/>
              </a:buClr>
              <a:buSzPts val="1061"/>
              <a:buFont typeface="Arial"/>
              <a:buNone/>
            </a:pPr>
            <a:endParaRPr sz="1061" b="0" i="0" u="none" strike="noStrike" cap="none" dirty="0">
              <a:solidFill>
                <a:srgbClr val="000000"/>
              </a:solidFill>
              <a:latin typeface="Roboto Condensed"/>
              <a:ea typeface="Roboto Condensed"/>
              <a:cs typeface="Roboto Condensed"/>
              <a:sym typeface="Roboto Condensed"/>
            </a:endParaRPr>
          </a:p>
        </p:txBody>
      </p:sp>
      <p:sp>
        <p:nvSpPr>
          <p:cNvPr id="32" name="Google Shape;247;g3c20d722355_0_90">
            <a:extLst>
              <a:ext uri="{FF2B5EF4-FFF2-40B4-BE49-F238E27FC236}">
                <a16:creationId xmlns:a16="http://schemas.microsoft.com/office/drawing/2014/main" id="{836FAA9B-2895-8EB3-CCEE-30722333B7FF}"/>
              </a:ext>
            </a:extLst>
          </p:cNvPr>
          <p:cNvSpPr/>
          <p:nvPr/>
        </p:nvSpPr>
        <p:spPr>
          <a:xfrm rot="-8447568">
            <a:off x="5087210" y="3694934"/>
            <a:ext cx="247433" cy="337191"/>
          </a:xfrm>
          <a:custGeom>
            <a:avLst/>
            <a:gdLst/>
            <a:ahLst/>
            <a:cxnLst/>
            <a:rect l="l" t="t" r="r" b="b"/>
            <a:pathLst>
              <a:path w="403636" h="546920" extrusionOk="0">
                <a:moveTo>
                  <a:pt x="0" y="0"/>
                </a:moveTo>
                <a:lnTo>
                  <a:pt x="403635" y="0"/>
                </a:lnTo>
                <a:lnTo>
                  <a:pt x="403635" y="546921"/>
                </a:lnTo>
                <a:lnTo>
                  <a:pt x="0" y="546921"/>
                </a:lnTo>
                <a:lnTo>
                  <a:pt x="0" y="0"/>
                </a:lnTo>
                <a:close/>
              </a:path>
            </a:pathLst>
          </a:custGeom>
          <a:blipFill rotWithShape="1">
            <a:blip r:embed="rId5">
              <a:alphaModFix/>
            </a:blip>
            <a:stretch>
              <a:fillRect l="-117675" t="-89847"/>
            </a:stretch>
          </a:blipFill>
          <a:ln>
            <a:noFill/>
          </a:ln>
        </p:spPr>
        <p:txBody>
          <a:bodyPr spcFirstLastPara="1" wrap="square" lIns="80850" tIns="40425" rIns="80850" bIns="40425" anchor="t" anchorCtr="0">
            <a:noAutofit/>
          </a:bodyPr>
          <a:lstStyle/>
          <a:p>
            <a:pPr marL="0" marR="0" lvl="0" indent="0" algn="l" rtl="0">
              <a:lnSpc>
                <a:spcPct val="100000"/>
              </a:lnSpc>
              <a:spcBef>
                <a:spcPts val="0"/>
              </a:spcBef>
              <a:spcAft>
                <a:spcPts val="0"/>
              </a:spcAft>
              <a:buClr>
                <a:srgbClr val="000000"/>
              </a:buClr>
              <a:buSzPts val="1061"/>
              <a:buFont typeface="Arial"/>
              <a:buNone/>
            </a:pPr>
            <a:endParaRPr sz="1061" b="0" i="0" u="none" strike="noStrike" cap="none" dirty="0">
              <a:solidFill>
                <a:srgbClr val="000000"/>
              </a:solidFill>
              <a:latin typeface="Roboto Condensed"/>
              <a:ea typeface="Roboto Condensed"/>
              <a:cs typeface="Roboto Condensed"/>
              <a:sym typeface="Roboto Condensed"/>
            </a:endParaRPr>
          </a:p>
        </p:txBody>
      </p:sp>
      <p:sp>
        <p:nvSpPr>
          <p:cNvPr id="33" name="Google Shape;248;g3c20d722355_0_90">
            <a:extLst>
              <a:ext uri="{FF2B5EF4-FFF2-40B4-BE49-F238E27FC236}">
                <a16:creationId xmlns:a16="http://schemas.microsoft.com/office/drawing/2014/main" id="{BA070778-D99E-601C-3151-16DAF88C1972}"/>
              </a:ext>
            </a:extLst>
          </p:cNvPr>
          <p:cNvSpPr/>
          <p:nvPr/>
        </p:nvSpPr>
        <p:spPr>
          <a:xfrm rot="-8447568">
            <a:off x="4220732" y="3630316"/>
            <a:ext cx="247433" cy="337191"/>
          </a:xfrm>
          <a:custGeom>
            <a:avLst/>
            <a:gdLst/>
            <a:ahLst/>
            <a:cxnLst/>
            <a:rect l="l" t="t" r="r" b="b"/>
            <a:pathLst>
              <a:path w="403636" h="546920" extrusionOk="0">
                <a:moveTo>
                  <a:pt x="0" y="0"/>
                </a:moveTo>
                <a:lnTo>
                  <a:pt x="403635" y="0"/>
                </a:lnTo>
                <a:lnTo>
                  <a:pt x="403635" y="546920"/>
                </a:lnTo>
                <a:lnTo>
                  <a:pt x="0" y="546920"/>
                </a:lnTo>
                <a:lnTo>
                  <a:pt x="0" y="0"/>
                </a:lnTo>
                <a:close/>
              </a:path>
            </a:pathLst>
          </a:custGeom>
          <a:blipFill rotWithShape="1">
            <a:blip r:embed="rId5">
              <a:alphaModFix/>
            </a:blip>
            <a:stretch>
              <a:fillRect l="-117675" t="-89847"/>
            </a:stretch>
          </a:blipFill>
          <a:ln>
            <a:noFill/>
          </a:ln>
        </p:spPr>
        <p:txBody>
          <a:bodyPr spcFirstLastPara="1" wrap="square" lIns="80850" tIns="40425" rIns="80850" bIns="40425" anchor="t" anchorCtr="0">
            <a:noAutofit/>
          </a:bodyPr>
          <a:lstStyle/>
          <a:p>
            <a:pPr marL="0" marR="0" lvl="0" indent="0" algn="l" rtl="0">
              <a:lnSpc>
                <a:spcPct val="100000"/>
              </a:lnSpc>
              <a:spcBef>
                <a:spcPts val="0"/>
              </a:spcBef>
              <a:spcAft>
                <a:spcPts val="0"/>
              </a:spcAft>
              <a:buClr>
                <a:srgbClr val="000000"/>
              </a:buClr>
              <a:buSzPts val="1061"/>
              <a:buFont typeface="Arial"/>
              <a:buNone/>
            </a:pPr>
            <a:endParaRPr sz="1061" b="0" i="0" u="none" strike="noStrike" cap="none" dirty="0">
              <a:solidFill>
                <a:srgbClr val="000000"/>
              </a:solidFill>
              <a:latin typeface="Roboto Condensed"/>
              <a:ea typeface="Roboto Condensed"/>
              <a:cs typeface="Roboto Condensed"/>
              <a:sym typeface="Roboto Condensed"/>
            </a:endParaRPr>
          </a:p>
        </p:txBody>
      </p:sp>
      <p:sp>
        <p:nvSpPr>
          <p:cNvPr id="34" name="Google Shape;249;g3c20d722355_0_90">
            <a:extLst>
              <a:ext uri="{FF2B5EF4-FFF2-40B4-BE49-F238E27FC236}">
                <a16:creationId xmlns:a16="http://schemas.microsoft.com/office/drawing/2014/main" id="{8FC02AE9-B6E2-2BF1-63A2-C56F25115ABD}"/>
              </a:ext>
            </a:extLst>
          </p:cNvPr>
          <p:cNvSpPr/>
          <p:nvPr/>
        </p:nvSpPr>
        <p:spPr>
          <a:xfrm rot="-8447568">
            <a:off x="4401855" y="3690924"/>
            <a:ext cx="247433" cy="337191"/>
          </a:xfrm>
          <a:custGeom>
            <a:avLst/>
            <a:gdLst/>
            <a:ahLst/>
            <a:cxnLst/>
            <a:rect l="l" t="t" r="r" b="b"/>
            <a:pathLst>
              <a:path w="403636" h="546920" extrusionOk="0">
                <a:moveTo>
                  <a:pt x="0" y="0"/>
                </a:moveTo>
                <a:lnTo>
                  <a:pt x="403636" y="0"/>
                </a:lnTo>
                <a:lnTo>
                  <a:pt x="403636" y="546921"/>
                </a:lnTo>
                <a:lnTo>
                  <a:pt x="0" y="546921"/>
                </a:lnTo>
                <a:lnTo>
                  <a:pt x="0" y="0"/>
                </a:lnTo>
                <a:close/>
              </a:path>
            </a:pathLst>
          </a:custGeom>
          <a:blipFill rotWithShape="1">
            <a:blip r:embed="rId5">
              <a:alphaModFix/>
            </a:blip>
            <a:stretch>
              <a:fillRect l="-117675" t="-89847"/>
            </a:stretch>
          </a:blipFill>
          <a:ln>
            <a:noFill/>
          </a:ln>
        </p:spPr>
        <p:txBody>
          <a:bodyPr spcFirstLastPara="1" wrap="square" lIns="80850" tIns="40425" rIns="80850" bIns="40425" anchor="t" anchorCtr="0">
            <a:noAutofit/>
          </a:bodyPr>
          <a:lstStyle/>
          <a:p>
            <a:pPr marL="0" marR="0" lvl="0" indent="0" algn="l" rtl="0">
              <a:lnSpc>
                <a:spcPct val="100000"/>
              </a:lnSpc>
              <a:spcBef>
                <a:spcPts val="0"/>
              </a:spcBef>
              <a:spcAft>
                <a:spcPts val="0"/>
              </a:spcAft>
              <a:buClr>
                <a:srgbClr val="000000"/>
              </a:buClr>
              <a:buSzPts val="1061"/>
              <a:buFont typeface="Arial"/>
              <a:buNone/>
            </a:pPr>
            <a:endParaRPr sz="1061" b="0" i="0" u="none" strike="noStrike" cap="none" dirty="0">
              <a:solidFill>
                <a:srgbClr val="000000"/>
              </a:solidFill>
              <a:latin typeface="Roboto Condensed"/>
              <a:ea typeface="Roboto Condensed"/>
              <a:cs typeface="Roboto Condensed"/>
              <a:sym typeface="Roboto Condensed"/>
            </a:endParaRPr>
          </a:p>
        </p:txBody>
      </p:sp>
      <p:grpSp>
        <p:nvGrpSpPr>
          <p:cNvPr id="35" name="Google Shape;250;g3c20d722355_0_90">
            <a:extLst>
              <a:ext uri="{FF2B5EF4-FFF2-40B4-BE49-F238E27FC236}">
                <a16:creationId xmlns:a16="http://schemas.microsoft.com/office/drawing/2014/main" id="{ADAE0389-C731-3204-0F48-736DD5B4E4C6}"/>
              </a:ext>
            </a:extLst>
          </p:cNvPr>
          <p:cNvGrpSpPr/>
          <p:nvPr/>
        </p:nvGrpSpPr>
        <p:grpSpPr>
          <a:xfrm>
            <a:off x="3833708" y="3584319"/>
            <a:ext cx="373149" cy="397463"/>
            <a:chOff x="63500" y="63500"/>
            <a:chExt cx="592582" cy="612140"/>
          </a:xfrm>
        </p:grpSpPr>
        <p:sp>
          <p:nvSpPr>
            <p:cNvPr id="36" name="Google Shape;251;g3c20d722355_0_90">
              <a:extLst>
                <a:ext uri="{FF2B5EF4-FFF2-40B4-BE49-F238E27FC236}">
                  <a16:creationId xmlns:a16="http://schemas.microsoft.com/office/drawing/2014/main" id="{B3A81E2C-8D52-243B-C259-5FADC906089F}"/>
                </a:ext>
              </a:extLst>
            </p:cNvPr>
            <p:cNvSpPr/>
            <p:nvPr/>
          </p:nvSpPr>
          <p:spPr>
            <a:xfrm>
              <a:off x="566039" y="63500"/>
              <a:ext cx="90043" cy="89789"/>
            </a:xfrm>
            <a:custGeom>
              <a:avLst/>
              <a:gdLst/>
              <a:ahLst/>
              <a:cxnLst/>
              <a:rect l="l" t="t" r="r" b="b"/>
              <a:pathLst>
                <a:path w="90043" h="89789" extrusionOk="0">
                  <a:moveTo>
                    <a:pt x="0" y="85471"/>
                  </a:moveTo>
                  <a:lnTo>
                    <a:pt x="4572" y="89789"/>
                  </a:lnTo>
                  <a:lnTo>
                    <a:pt x="90043" y="0"/>
                  </a:lnTo>
                  <a:lnTo>
                    <a:pt x="78105" y="3429"/>
                  </a:lnTo>
                  <a:lnTo>
                    <a:pt x="0" y="85471"/>
                  </a:lnTo>
                  <a:close/>
                </a:path>
              </a:pathLst>
            </a:custGeom>
            <a:solidFill>
              <a:srgbClr val="FE6C39"/>
            </a:solidFill>
            <a:ln>
              <a:noFill/>
            </a:ln>
          </p:spPr>
          <p:txBody>
            <a:bodyPr spcFirstLastPara="1" wrap="square" lIns="80850" tIns="40425" rIns="80850" bIns="40425" anchor="t" anchorCtr="0">
              <a:noAutofit/>
            </a:bodyPr>
            <a:lstStyle/>
            <a:p>
              <a:pPr marL="0" marR="0" lvl="0" indent="0" algn="l" rtl="0">
                <a:lnSpc>
                  <a:spcPct val="100000"/>
                </a:lnSpc>
                <a:spcBef>
                  <a:spcPts val="0"/>
                </a:spcBef>
                <a:spcAft>
                  <a:spcPts val="0"/>
                </a:spcAft>
                <a:buClr>
                  <a:srgbClr val="000000"/>
                </a:buClr>
                <a:buSzPts val="1061"/>
                <a:buFont typeface="Arial"/>
                <a:buNone/>
              </a:pPr>
              <a:endParaRPr sz="1061" b="0" i="0" u="none" strike="noStrike" cap="none" dirty="0">
                <a:solidFill>
                  <a:srgbClr val="000000"/>
                </a:solidFill>
                <a:latin typeface="Roboto Condensed"/>
                <a:ea typeface="Roboto Condensed"/>
                <a:cs typeface="Roboto Condensed"/>
                <a:sym typeface="Roboto Condensed"/>
              </a:endParaRPr>
            </a:p>
          </p:txBody>
        </p:sp>
        <p:sp>
          <p:nvSpPr>
            <p:cNvPr id="37" name="Google Shape;252;g3c20d722355_0_90">
              <a:extLst>
                <a:ext uri="{FF2B5EF4-FFF2-40B4-BE49-F238E27FC236}">
                  <a16:creationId xmlns:a16="http://schemas.microsoft.com/office/drawing/2014/main" id="{5C7730AE-C7D2-2767-2E19-C8019C73FA8A}"/>
                </a:ext>
              </a:extLst>
            </p:cNvPr>
            <p:cNvSpPr/>
            <p:nvPr/>
          </p:nvSpPr>
          <p:spPr>
            <a:xfrm>
              <a:off x="493014" y="134747"/>
              <a:ext cx="92456" cy="93345"/>
            </a:xfrm>
            <a:custGeom>
              <a:avLst/>
              <a:gdLst/>
              <a:ahLst/>
              <a:cxnLst/>
              <a:rect l="l" t="t" r="r" b="b"/>
              <a:pathLst>
                <a:path w="92456" h="93345" extrusionOk="0">
                  <a:moveTo>
                    <a:pt x="50038" y="14605"/>
                  </a:moveTo>
                  <a:lnTo>
                    <a:pt x="51689" y="16129"/>
                  </a:lnTo>
                  <a:lnTo>
                    <a:pt x="64135" y="3048"/>
                  </a:lnTo>
                  <a:cubicBezTo>
                    <a:pt x="66929" y="127"/>
                    <a:pt x="71501" y="0"/>
                    <a:pt x="74422" y="2794"/>
                  </a:cubicBezTo>
                  <a:lnTo>
                    <a:pt x="89408" y="16764"/>
                  </a:lnTo>
                  <a:cubicBezTo>
                    <a:pt x="92329" y="19431"/>
                    <a:pt x="92456" y="24003"/>
                    <a:pt x="89662" y="26924"/>
                  </a:cubicBezTo>
                  <a:lnTo>
                    <a:pt x="77216" y="40005"/>
                  </a:lnTo>
                  <a:lnTo>
                    <a:pt x="78740" y="41402"/>
                  </a:lnTo>
                  <a:cubicBezTo>
                    <a:pt x="82296" y="44704"/>
                    <a:pt x="82423" y="50165"/>
                    <a:pt x="79121" y="53721"/>
                  </a:cubicBezTo>
                  <a:lnTo>
                    <a:pt x="41402" y="93345"/>
                  </a:lnTo>
                  <a:lnTo>
                    <a:pt x="0" y="54737"/>
                  </a:lnTo>
                  <a:lnTo>
                    <a:pt x="37719" y="15113"/>
                  </a:lnTo>
                  <a:cubicBezTo>
                    <a:pt x="41021" y="11557"/>
                    <a:pt x="46609" y="11430"/>
                    <a:pt x="50165" y="14732"/>
                  </a:cubicBezTo>
                  <a:lnTo>
                    <a:pt x="50165" y="14732"/>
                  </a:lnTo>
                  <a:close/>
                </a:path>
              </a:pathLst>
            </a:custGeom>
            <a:solidFill>
              <a:srgbClr val="FE6C39"/>
            </a:solidFill>
            <a:ln>
              <a:noFill/>
            </a:ln>
          </p:spPr>
          <p:txBody>
            <a:bodyPr spcFirstLastPara="1" wrap="square" lIns="80850" tIns="40425" rIns="80850" bIns="40425" anchor="t" anchorCtr="0">
              <a:noAutofit/>
            </a:bodyPr>
            <a:lstStyle/>
            <a:p>
              <a:pPr marL="0" marR="0" lvl="0" indent="0" algn="l" rtl="0">
                <a:lnSpc>
                  <a:spcPct val="100000"/>
                </a:lnSpc>
                <a:spcBef>
                  <a:spcPts val="0"/>
                </a:spcBef>
                <a:spcAft>
                  <a:spcPts val="0"/>
                </a:spcAft>
                <a:buClr>
                  <a:srgbClr val="000000"/>
                </a:buClr>
                <a:buSzPts val="1061"/>
                <a:buFont typeface="Arial"/>
                <a:buNone/>
              </a:pPr>
              <a:endParaRPr sz="1061" b="0" i="0" u="none" strike="noStrike" cap="none" dirty="0">
                <a:solidFill>
                  <a:srgbClr val="000000"/>
                </a:solidFill>
                <a:latin typeface="Roboto Condensed"/>
                <a:ea typeface="Roboto Condensed"/>
                <a:cs typeface="Roboto Condensed"/>
                <a:sym typeface="Roboto Condensed"/>
              </a:endParaRPr>
            </a:p>
          </p:txBody>
        </p:sp>
        <p:sp>
          <p:nvSpPr>
            <p:cNvPr id="38" name="Google Shape;253;g3c20d722355_0_90">
              <a:extLst>
                <a:ext uri="{FF2B5EF4-FFF2-40B4-BE49-F238E27FC236}">
                  <a16:creationId xmlns:a16="http://schemas.microsoft.com/office/drawing/2014/main" id="{5050A5DE-8F75-D5EA-6CFB-C4B40B12E326}"/>
                </a:ext>
              </a:extLst>
            </p:cNvPr>
            <p:cNvSpPr/>
            <p:nvPr/>
          </p:nvSpPr>
          <p:spPr>
            <a:xfrm>
              <a:off x="102997" y="497459"/>
              <a:ext cx="137287" cy="141605"/>
            </a:xfrm>
            <a:custGeom>
              <a:avLst/>
              <a:gdLst/>
              <a:ahLst/>
              <a:cxnLst/>
              <a:rect l="l" t="t" r="r" b="b"/>
              <a:pathLst>
                <a:path w="137287" h="141605" extrusionOk="0">
                  <a:moveTo>
                    <a:pt x="137287" y="21336"/>
                  </a:moveTo>
                  <a:lnTo>
                    <a:pt x="114427" y="0"/>
                  </a:lnTo>
                  <a:lnTo>
                    <a:pt x="0" y="120269"/>
                  </a:lnTo>
                  <a:lnTo>
                    <a:pt x="22860" y="141605"/>
                  </a:lnTo>
                  <a:close/>
                </a:path>
              </a:pathLst>
            </a:custGeom>
            <a:solidFill>
              <a:srgbClr val="FE6C39"/>
            </a:solidFill>
            <a:ln>
              <a:noFill/>
            </a:ln>
          </p:spPr>
          <p:txBody>
            <a:bodyPr spcFirstLastPara="1" wrap="square" lIns="80850" tIns="40425" rIns="80850" bIns="40425" anchor="t" anchorCtr="0">
              <a:noAutofit/>
            </a:bodyPr>
            <a:lstStyle/>
            <a:p>
              <a:pPr marL="0" marR="0" lvl="0" indent="0" algn="l" rtl="0">
                <a:lnSpc>
                  <a:spcPct val="100000"/>
                </a:lnSpc>
                <a:spcBef>
                  <a:spcPts val="0"/>
                </a:spcBef>
                <a:spcAft>
                  <a:spcPts val="0"/>
                </a:spcAft>
                <a:buClr>
                  <a:srgbClr val="000000"/>
                </a:buClr>
                <a:buSzPts val="1061"/>
                <a:buFont typeface="Arial"/>
                <a:buNone/>
              </a:pPr>
              <a:endParaRPr sz="1061" b="0" i="0" u="none" strike="noStrike" cap="none" dirty="0">
                <a:solidFill>
                  <a:srgbClr val="000000"/>
                </a:solidFill>
                <a:latin typeface="Roboto Condensed"/>
                <a:ea typeface="Roboto Condensed"/>
                <a:cs typeface="Roboto Condensed"/>
                <a:sym typeface="Roboto Condensed"/>
              </a:endParaRPr>
            </a:p>
          </p:txBody>
        </p:sp>
        <p:sp>
          <p:nvSpPr>
            <p:cNvPr id="39" name="Google Shape;254;g3c20d722355_0_90">
              <a:extLst>
                <a:ext uri="{FF2B5EF4-FFF2-40B4-BE49-F238E27FC236}">
                  <a16:creationId xmlns:a16="http://schemas.microsoft.com/office/drawing/2014/main" id="{4BD8B335-9D74-410D-7B5B-F05D84F7FEFA}"/>
                </a:ext>
              </a:extLst>
            </p:cNvPr>
            <p:cNvSpPr/>
            <p:nvPr/>
          </p:nvSpPr>
          <p:spPr>
            <a:xfrm>
              <a:off x="155829" y="335915"/>
              <a:ext cx="241935" cy="243840"/>
            </a:xfrm>
            <a:custGeom>
              <a:avLst/>
              <a:gdLst/>
              <a:ahLst/>
              <a:cxnLst/>
              <a:rect l="l" t="t" r="r" b="b"/>
              <a:pathLst>
                <a:path w="241935" h="243840" extrusionOk="0">
                  <a:moveTo>
                    <a:pt x="241935" y="83566"/>
                  </a:moveTo>
                  <a:lnTo>
                    <a:pt x="152400" y="0"/>
                  </a:lnTo>
                  <a:lnTo>
                    <a:pt x="0" y="160274"/>
                  </a:lnTo>
                  <a:lnTo>
                    <a:pt x="89535" y="243840"/>
                  </a:lnTo>
                  <a:close/>
                </a:path>
              </a:pathLst>
            </a:custGeom>
            <a:solidFill>
              <a:srgbClr val="FE6C39"/>
            </a:solidFill>
            <a:ln>
              <a:noFill/>
            </a:ln>
          </p:spPr>
          <p:txBody>
            <a:bodyPr spcFirstLastPara="1" wrap="square" lIns="80850" tIns="40425" rIns="80850" bIns="40425" anchor="t" anchorCtr="0">
              <a:noAutofit/>
            </a:bodyPr>
            <a:lstStyle/>
            <a:p>
              <a:pPr marL="0" marR="0" lvl="0" indent="0" algn="l" rtl="0">
                <a:lnSpc>
                  <a:spcPct val="100000"/>
                </a:lnSpc>
                <a:spcBef>
                  <a:spcPts val="0"/>
                </a:spcBef>
                <a:spcAft>
                  <a:spcPts val="0"/>
                </a:spcAft>
                <a:buClr>
                  <a:srgbClr val="000000"/>
                </a:buClr>
                <a:buSzPts val="1061"/>
                <a:buFont typeface="Arial"/>
                <a:buNone/>
              </a:pPr>
              <a:endParaRPr sz="1061" b="0" i="0" u="none" strike="noStrike" cap="none" dirty="0">
                <a:solidFill>
                  <a:srgbClr val="000000"/>
                </a:solidFill>
                <a:latin typeface="Roboto Condensed"/>
                <a:ea typeface="Roboto Condensed"/>
                <a:cs typeface="Roboto Condensed"/>
                <a:sym typeface="Roboto Condensed"/>
              </a:endParaRPr>
            </a:p>
          </p:txBody>
        </p:sp>
        <p:sp>
          <p:nvSpPr>
            <p:cNvPr id="40" name="Google Shape;255;g3c20d722355_0_90">
              <a:extLst>
                <a:ext uri="{FF2B5EF4-FFF2-40B4-BE49-F238E27FC236}">
                  <a16:creationId xmlns:a16="http://schemas.microsoft.com/office/drawing/2014/main" id="{8D04FD8B-5A69-70BC-0890-39FB7AECA197}"/>
                </a:ext>
              </a:extLst>
            </p:cNvPr>
            <p:cNvSpPr/>
            <p:nvPr/>
          </p:nvSpPr>
          <p:spPr>
            <a:xfrm>
              <a:off x="263398" y="168783"/>
              <a:ext cx="292481" cy="297688"/>
            </a:xfrm>
            <a:custGeom>
              <a:avLst/>
              <a:gdLst/>
              <a:ahLst/>
              <a:cxnLst/>
              <a:rect l="l" t="t" r="r" b="b"/>
              <a:pathLst>
                <a:path w="292481" h="297688" extrusionOk="0">
                  <a:moveTo>
                    <a:pt x="274828" y="42291"/>
                  </a:moveTo>
                  <a:lnTo>
                    <a:pt x="246380" y="15748"/>
                  </a:lnTo>
                  <a:cubicBezTo>
                    <a:pt x="229489" y="0"/>
                    <a:pt x="202946" y="762"/>
                    <a:pt x="187071" y="17526"/>
                  </a:cubicBezTo>
                  <a:lnTo>
                    <a:pt x="0" y="214122"/>
                  </a:lnTo>
                  <a:lnTo>
                    <a:pt x="89535" y="297688"/>
                  </a:lnTo>
                  <a:lnTo>
                    <a:pt x="276606" y="101092"/>
                  </a:lnTo>
                  <a:cubicBezTo>
                    <a:pt x="292481" y="84328"/>
                    <a:pt x="291719" y="58039"/>
                    <a:pt x="274828" y="42291"/>
                  </a:cubicBezTo>
                  <a:close/>
                </a:path>
              </a:pathLst>
            </a:custGeom>
            <a:solidFill>
              <a:srgbClr val="FCD2C6"/>
            </a:solidFill>
            <a:ln>
              <a:noFill/>
            </a:ln>
          </p:spPr>
          <p:txBody>
            <a:bodyPr spcFirstLastPara="1" wrap="square" lIns="80850" tIns="40425" rIns="80850" bIns="40425" anchor="t" anchorCtr="0">
              <a:noAutofit/>
            </a:bodyPr>
            <a:lstStyle/>
            <a:p>
              <a:pPr marL="0" marR="0" lvl="0" indent="0" algn="l" rtl="0">
                <a:lnSpc>
                  <a:spcPct val="100000"/>
                </a:lnSpc>
                <a:spcBef>
                  <a:spcPts val="0"/>
                </a:spcBef>
                <a:spcAft>
                  <a:spcPts val="0"/>
                </a:spcAft>
                <a:buClr>
                  <a:srgbClr val="000000"/>
                </a:buClr>
                <a:buSzPts val="1061"/>
                <a:buFont typeface="Arial"/>
                <a:buNone/>
              </a:pPr>
              <a:endParaRPr sz="1061" b="0" i="0" u="none" strike="noStrike" cap="none" dirty="0">
                <a:solidFill>
                  <a:srgbClr val="000000"/>
                </a:solidFill>
                <a:latin typeface="Roboto Condensed"/>
                <a:ea typeface="Roboto Condensed"/>
                <a:cs typeface="Roboto Condensed"/>
                <a:sym typeface="Roboto Condensed"/>
              </a:endParaRPr>
            </a:p>
          </p:txBody>
        </p:sp>
        <p:sp>
          <p:nvSpPr>
            <p:cNvPr id="41" name="Google Shape;256;g3c20d722355_0_90">
              <a:extLst>
                <a:ext uri="{FF2B5EF4-FFF2-40B4-BE49-F238E27FC236}">
                  <a16:creationId xmlns:a16="http://schemas.microsoft.com/office/drawing/2014/main" id="{961F0F9D-A733-C8E7-36BC-54FDE05D6FC2}"/>
                </a:ext>
              </a:extLst>
            </p:cNvPr>
            <p:cNvSpPr/>
            <p:nvPr/>
          </p:nvSpPr>
          <p:spPr>
            <a:xfrm>
              <a:off x="151638" y="463296"/>
              <a:ext cx="125857" cy="119507"/>
            </a:xfrm>
            <a:custGeom>
              <a:avLst/>
              <a:gdLst/>
              <a:ahLst/>
              <a:cxnLst/>
              <a:rect l="l" t="t" r="r" b="b"/>
              <a:pathLst>
                <a:path w="125857" h="119507" extrusionOk="0">
                  <a:moveTo>
                    <a:pt x="119380" y="84201"/>
                  </a:moveTo>
                  <a:lnTo>
                    <a:pt x="35052" y="5588"/>
                  </a:lnTo>
                  <a:cubicBezTo>
                    <a:pt x="33020" y="3683"/>
                    <a:pt x="30734" y="2286"/>
                    <a:pt x="28194" y="1397"/>
                  </a:cubicBezTo>
                  <a:cubicBezTo>
                    <a:pt x="25654" y="508"/>
                    <a:pt x="22987" y="0"/>
                    <a:pt x="20193" y="127"/>
                  </a:cubicBezTo>
                  <a:cubicBezTo>
                    <a:pt x="17399" y="254"/>
                    <a:pt x="14859" y="762"/>
                    <a:pt x="12319" y="1905"/>
                  </a:cubicBezTo>
                  <a:cubicBezTo>
                    <a:pt x="9779" y="3048"/>
                    <a:pt x="7620" y="4572"/>
                    <a:pt x="5715" y="6477"/>
                  </a:cubicBezTo>
                  <a:cubicBezTo>
                    <a:pt x="3810" y="8382"/>
                    <a:pt x="2413" y="10668"/>
                    <a:pt x="1397" y="13208"/>
                  </a:cubicBezTo>
                  <a:cubicBezTo>
                    <a:pt x="381" y="15748"/>
                    <a:pt x="0" y="18415"/>
                    <a:pt x="0" y="21082"/>
                  </a:cubicBezTo>
                  <a:cubicBezTo>
                    <a:pt x="0" y="23749"/>
                    <a:pt x="635" y="26416"/>
                    <a:pt x="1778" y="28829"/>
                  </a:cubicBezTo>
                  <a:cubicBezTo>
                    <a:pt x="2921" y="31242"/>
                    <a:pt x="4445" y="33528"/>
                    <a:pt x="6477" y="35306"/>
                  </a:cubicBezTo>
                  <a:lnTo>
                    <a:pt x="90805" y="113919"/>
                  </a:lnTo>
                  <a:cubicBezTo>
                    <a:pt x="92837" y="115824"/>
                    <a:pt x="95123" y="117221"/>
                    <a:pt x="97663" y="118110"/>
                  </a:cubicBezTo>
                  <a:cubicBezTo>
                    <a:pt x="100203" y="118999"/>
                    <a:pt x="102870" y="119507"/>
                    <a:pt x="105664" y="119380"/>
                  </a:cubicBezTo>
                  <a:cubicBezTo>
                    <a:pt x="108458" y="119253"/>
                    <a:pt x="110998" y="118745"/>
                    <a:pt x="113538" y="117602"/>
                  </a:cubicBezTo>
                  <a:cubicBezTo>
                    <a:pt x="116078" y="116459"/>
                    <a:pt x="118237" y="114935"/>
                    <a:pt x="120142" y="113030"/>
                  </a:cubicBezTo>
                  <a:cubicBezTo>
                    <a:pt x="122047" y="111125"/>
                    <a:pt x="123444" y="108839"/>
                    <a:pt x="124460" y="106299"/>
                  </a:cubicBezTo>
                  <a:cubicBezTo>
                    <a:pt x="125476" y="103759"/>
                    <a:pt x="125857" y="101092"/>
                    <a:pt x="125857" y="98425"/>
                  </a:cubicBezTo>
                  <a:cubicBezTo>
                    <a:pt x="125857" y="95758"/>
                    <a:pt x="125222" y="93091"/>
                    <a:pt x="124079" y="90678"/>
                  </a:cubicBezTo>
                  <a:cubicBezTo>
                    <a:pt x="122936" y="88265"/>
                    <a:pt x="121412" y="85979"/>
                    <a:pt x="119380" y="84201"/>
                  </a:cubicBezTo>
                  <a:close/>
                </a:path>
              </a:pathLst>
            </a:custGeom>
            <a:solidFill>
              <a:srgbClr val="FE6C39"/>
            </a:solidFill>
            <a:ln>
              <a:noFill/>
            </a:ln>
          </p:spPr>
          <p:txBody>
            <a:bodyPr spcFirstLastPara="1" wrap="square" lIns="80850" tIns="40425" rIns="80850" bIns="40425" anchor="t" anchorCtr="0">
              <a:noAutofit/>
            </a:bodyPr>
            <a:lstStyle/>
            <a:p>
              <a:pPr marL="0" marR="0" lvl="0" indent="0" algn="l" rtl="0">
                <a:lnSpc>
                  <a:spcPct val="100000"/>
                </a:lnSpc>
                <a:spcBef>
                  <a:spcPts val="0"/>
                </a:spcBef>
                <a:spcAft>
                  <a:spcPts val="0"/>
                </a:spcAft>
                <a:buClr>
                  <a:srgbClr val="000000"/>
                </a:buClr>
                <a:buSzPts val="1061"/>
                <a:buFont typeface="Arial"/>
                <a:buNone/>
              </a:pPr>
              <a:endParaRPr sz="1061" b="0" i="0" u="none" strike="noStrike" cap="none" dirty="0">
                <a:solidFill>
                  <a:srgbClr val="000000"/>
                </a:solidFill>
                <a:latin typeface="Roboto Condensed"/>
                <a:ea typeface="Roboto Condensed"/>
                <a:cs typeface="Roboto Condensed"/>
                <a:sym typeface="Roboto Condensed"/>
              </a:endParaRPr>
            </a:p>
          </p:txBody>
        </p:sp>
        <p:sp>
          <p:nvSpPr>
            <p:cNvPr id="42" name="Google Shape;257;g3c20d722355_0_90">
              <a:extLst>
                <a:ext uri="{FF2B5EF4-FFF2-40B4-BE49-F238E27FC236}">
                  <a16:creationId xmlns:a16="http://schemas.microsoft.com/office/drawing/2014/main" id="{BC67F2D7-4730-0ECA-8813-E442C3D60254}"/>
                </a:ext>
              </a:extLst>
            </p:cNvPr>
            <p:cNvSpPr/>
            <p:nvPr/>
          </p:nvSpPr>
          <p:spPr>
            <a:xfrm>
              <a:off x="63500" y="556387"/>
              <a:ext cx="125603" cy="119253"/>
            </a:xfrm>
            <a:custGeom>
              <a:avLst/>
              <a:gdLst/>
              <a:ahLst/>
              <a:cxnLst/>
              <a:rect l="l" t="t" r="r" b="b"/>
              <a:pathLst>
                <a:path w="125603" h="119253" extrusionOk="0">
                  <a:moveTo>
                    <a:pt x="120142" y="89662"/>
                  </a:moveTo>
                  <a:lnTo>
                    <a:pt x="29083" y="4699"/>
                  </a:lnTo>
                  <a:cubicBezTo>
                    <a:pt x="27432" y="3175"/>
                    <a:pt x="25527" y="1905"/>
                    <a:pt x="23368" y="1143"/>
                  </a:cubicBezTo>
                  <a:cubicBezTo>
                    <a:pt x="21209" y="381"/>
                    <a:pt x="19050" y="0"/>
                    <a:pt x="16764" y="0"/>
                  </a:cubicBezTo>
                  <a:cubicBezTo>
                    <a:pt x="14478" y="0"/>
                    <a:pt x="12319" y="508"/>
                    <a:pt x="10160" y="1524"/>
                  </a:cubicBezTo>
                  <a:cubicBezTo>
                    <a:pt x="8001" y="2540"/>
                    <a:pt x="6223" y="3683"/>
                    <a:pt x="4699" y="5334"/>
                  </a:cubicBezTo>
                  <a:lnTo>
                    <a:pt x="4699" y="5334"/>
                  </a:lnTo>
                  <a:cubicBezTo>
                    <a:pt x="3175" y="6985"/>
                    <a:pt x="1905" y="8890"/>
                    <a:pt x="1143" y="11049"/>
                  </a:cubicBezTo>
                  <a:cubicBezTo>
                    <a:pt x="381" y="13208"/>
                    <a:pt x="0" y="15367"/>
                    <a:pt x="0" y="17653"/>
                  </a:cubicBezTo>
                  <a:cubicBezTo>
                    <a:pt x="0" y="19939"/>
                    <a:pt x="635" y="22098"/>
                    <a:pt x="1524" y="24130"/>
                  </a:cubicBezTo>
                  <a:cubicBezTo>
                    <a:pt x="2413" y="26162"/>
                    <a:pt x="3810" y="28067"/>
                    <a:pt x="5461" y="29591"/>
                  </a:cubicBezTo>
                  <a:lnTo>
                    <a:pt x="96520" y="114554"/>
                  </a:lnTo>
                  <a:cubicBezTo>
                    <a:pt x="98171" y="116078"/>
                    <a:pt x="100076" y="117348"/>
                    <a:pt x="102235" y="118110"/>
                  </a:cubicBezTo>
                  <a:cubicBezTo>
                    <a:pt x="104394" y="118872"/>
                    <a:pt x="106553" y="119253"/>
                    <a:pt x="108839" y="119253"/>
                  </a:cubicBezTo>
                  <a:cubicBezTo>
                    <a:pt x="111125" y="119253"/>
                    <a:pt x="113284" y="118745"/>
                    <a:pt x="115443" y="117729"/>
                  </a:cubicBezTo>
                  <a:cubicBezTo>
                    <a:pt x="117602" y="116713"/>
                    <a:pt x="119380" y="115570"/>
                    <a:pt x="120904" y="113919"/>
                  </a:cubicBezTo>
                  <a:lnTo>
                    <a:pt x="120904" y="113919"/>
                  </a:lnTo>
                  <a:cubicBezTo>
                    <a:pt x="122428" y="112268"/>
                    <a:pt x="123698" y="110363"/>
                    <a:pt x="124460" y="108204"/>
                  </a:cubicBezTo>
                  <a:cubicBezTo>
                    <a:pt x="125222" y="106045"/>
                    <a:pt x="125603" y="103886"/>
                    <a:pt x="125603" y="101600"/>
                  </a:cubicBezTo>
                  <a:cubicBezTo>
                    <a:pt x="125603" y="99314"/>
                    <a:pt x="124968" y="97155"/>
                    <a:pt x="124079" y="95123"/>
                  </a:cubicBezTo>
                  <a:cubicBezTo>
                    <a:pt x="123190" y="93091"/>
                    <a:pt x="121793" y="91186"/>
                    <a:pt x="120142" y="89662"/>
                  </a:cubicBezTo>
                  <a:close/>
                </a:path>
              </a:pathLst>
            </a:custGeom>
            <a:solidFill>
              <a:srgbClr val="FE6C39"/>
            </a:solidFill>
            <a:ln>
              <a:noFill/>
            </a:ln>
          </p:spPr>
          <p:txBody>
            <a:bodyPr spcFirstLastPara="1" wrap="square" lIns="80850" tIns="40425" rIns="80850" bIns="40425" anchor="t" anchorCtr="0">
              <a:noAutofit/>
            </a:bodyPr>
            <a:lstStyle/>
            <a:p>
              <a:pPr marL="0" marR="0" lvl="0" indent="0" algn="l" rtl="0">
                <a:lnSpc>
                  <a:spcPct val="100000"/>
                </a:lnSpc>
                <a:spcBef>
                  <a:spcPts val="0"/>
                </a:spcBef>
                <a:spcAft>
                  <a:spcPts val="0"/>
                </a:spcAft>
                <a:buClr>
                  <a:srgbClr val="000000"/>
                </a:buClr>
                <a:buSzPts val="1061"/>
                <a:buFont typeface="Arial"/>
                <a:buNone/>
              </a:pPr>
              <a:endParaRPr sz="1061" b="0" i="0" u="none" strike="noStrike" cap="none" dirty="0">
                <a:solidFill>
                  <a:srgbClr val="000000"/>
                </a:solidFill>
                <a:latin typeface="Roboto Condensed"/>
                <a:ea typeface="Roboto Condensed"/>
                <a:cs typeface="Roboto Condensed"/>
                <a:sym typeface="Roboto Condensed"/>
              </a:endParaRPr>
            </a:p>
          </p:txBody>
        </p:sp>
        <p:sp>
          <p:nvSpPr>
            <p:cNvPr id="43" name="Google Shape;258;g3c20d722355_0_90">
              <a:extLst>
                <a:ext uri="{FF2B5EF4-FFF2-40B4-BE49-F238E27FC236}">
                  <a16:creationId xmlns:a16="http://schemas.microsoft.com/office/drawing/2014/main" id="{EAA76EA2-C403-F9B1-10FB-B5069ED623C5}"/>
                </a:ext>
              </a:extLst>
            </p:cNvPr>
            <p:cNvSpPr/>
            <p:nvPr/>
          </p:nvSpPr>
          <p:spPr>
            <a:xfrm>
              <a:off x="449453" y="249428"/>
              <a:ext cx="62865" cy="59690"/>
            </a:xfrm>
            <a:custGeom>
              <a:avLst/>
              <a:gdLst/>
              <a:ahLst/>
              <a:cxnLst/>
              <a:rect l="l" t="t" r="r" b="b"/>
              <a:pathLst>
                <a:path w="62865" h="59690" extrusionOk="0">
                  <a:moveTo>
                    <a:pt x="62865" y="49911"/>
                  </a:moveTo>
                  <a:lnTo>
                    <a:pt x="9398" y="0"/>
                  </a:lnTo>
                  <a:lnTo>
                    <a:pt x="0" y="9779"/>
                  </a:lnTo>
                  <a:lnTo>
                    <a:pt x="53467" y="59690"/>
                  </a:lnTo>
                  <a:close/>
                </a:path>
              </a:pathLst>
            </a:custGeom>
            <a:solidFill>
              <a:srgbClr val="FE6C39"/>
            </a:solidFill>
            <a:ln>
              <a:noFill/>
            </a:ln>
          </p:spPr>
          <p:txBody>
            <a:bodyPr spcFirstLastPara="1" wrap="square" lIns="80850" tIns="40425" rIns="80850" bIns="40425" anchor="t" anchorCtr="0">
              <a:noAutofit/>
            </a:bodyPr>
            <a:lstStyle/>
            <a:p>
              <a:pPr marL="0" marR="0" lvl="0" indent="0" algn="l" rtl="0">
                <a:lnSpc>
                  <a:spcPct val="100000"/>
                </a:lnSpc>
                <a:spcBef>
                  <a:spcPts val="0"/>
                </a:spcBef>
                <a:spcAft>
                  <a:spcPts val="0"/>
                </a:spcAft>
                <a:buClr>
                  <a:srgbClr val="000000"/>
                </a:buClr>
                <a:buSzPts val="1061"/>
                <a:buFont typeface="Arial"/>
                <a:buNone/>
              </a:pPr>
              <a:endParaRPr sz="1061" b="0" i="0" u="none" strike="noStrike" cap="none" dirty="0">
                <a:solidFill>
                  <a:srgbClr val="000000"/>
                </a:solidFill>
                <a:latin typeface="Roboto Condensed"/>
                <a:ea typeface="Roboto Condensed"/>
                <a:cs typeface="Roboto Condensed"/>
                <a:sym typeface="Roboto Condensed"/>
              </a:endParaRPr>
            </a:p>
          </p:txBody>
        </p:sp>
        <p:sp>
          <p:nvSpPr>
            <p:cNvPr id="44" name="Google Shape;259;g3c20d722355_0_90">
              <a:extLst>
                <a:ext uri="{FF2B5EF4-FFF2-40B4-BE49-F238E27FC236}">
                  <a16:creationId xmlns:a16="http://schemas.microsoft.com/office/drawing/2014/main" id="{EBE7BF8E-0B76-39ED-9A2A-91B3AC7D519F}"/>
                </a:ext>
              </a:extLst>
            </p:cNvPr>
            <p:cNvSpPr/>
            <p:nvPr/>
          </p:nvSpPr>
          <p:spPr>
            <a:xfrm>
              <a:off x="414782" y="285877"/>
              <a:ext cx="62865" cy="59690"/>
            </a:xfrm>
            <a:custGeom>
              <a:avLst/>
              <a:gdLst/>
              <a:ahLst/>
              <a:cxnLst/>
              <a:rect l="l" t="t" r="r" b="b"/>
              <a:pathLst>
                <a:path w="62865" h="59690" extrusionOk="0">
                  <a:moveTo>
                    <a:pt x="62865" y="49911"/>
                  </a:moveTo>
                  <a:lnTo>
                    <a:pt x="9398" y="0"/>
                  </a:lnTo>
                  <a:lnTo>
                    <a:pt x="0" y="9779"/>
                  </a:lnTo>
                  <a:lnTo>
                    <a:pt x="53467" y="59690"/>
                  </a:lnTo>
                  <a:close/>
                </a:path>
              </a:pathLst>
            </a:custGeom>
            <a:solidFill>
              <a:srgbClr val="FE6C39"/>
            </a:solidFill>
            <a:ln>
              <a:noFill/>
            </a:ln>
          </p:spPr>
          <p:txBody>
            <a:bodyPr spcFirstLastPara="1" wrap="square" lIns="80850" tIns="40425" rIns="80850" bIns="40425" anchor="t" anchorCtr="0">
              <a:noAutofit/>
            </a:bodyPr>
            <a:lstStyle/>
            <a:p>
              <a:pPr marL="0" marR="0" lvl="0" indent="0" algn="l" rtl="0">
                <a:lnSpc>
                  <a:spcPct val="100000"/>
                </a:lnSpc>
                <a:spcBef>
                  <a:spcPts val="0"/>
                </a:spcBef>
                <a:spcAft>
                  <a:spcPts val="0"/>
                </a:spcAft>
                <a:buClr>
                  <a:srgbClr val="000000"/>
                </a:buClr>
                <a:buSzPts val="1061"/>
                <a:buFont typeface="Arial"/>
                <a:buNone/>
              </a:pPr>
              <a:endParaRPr sz="1061" b="0" i="0" u="none" strike="noStrike" cap="none" dirty="0">
                <a:solidFill>
                  <a:srgbClr val="000000"/>
                </a:solidFill>
                <a:latin typeface="Roboto Condensed"/>
                <a:ea typeface="Roboto Condensed"/>
                <a:cs typeface="Roboto Condensed"/>
                <a:sym typeface="Roboto Condensed"/>
              </a:endParaRPr>
            </a:p>
          </p:txBody>
        </p:sp>
        <p:sp>
          <p:nvSpPr>
            <p:cNvPr id="45" name="Google Shape;260;g3c20d722355_0_90">
              <a:extLst>
                <a:ext uri="{FF2B5EF4-FFF2-40B4-BE49-F238E27FC236}">
                  <a16:creationId xmlns:a16="http://schemas.microsoft.com/office/drawing/2014/main" id="{C565C251-78BB-FA4A-74BB-BA96AC24E61A}"/>
                </a:ext>
              </a:extLst>
            </p:cNvPr>
            <p:cNvSpPr/>
            <p:nvPr/>
          </p:nvSpPr>
          <p:spPr>
            <a:xfrm>
              <a:off x="379984" y="322326"/>
              <a:ext cx="62865" cy="59690"/>
            </a:xfrm>
            <a:custGeom>
              <a:avLst/>
              <a:gdLst/>
              <a:ahLst/>
              <a:cxnLst/>
              <a:rect l="l" t="t" r="r" b="b"/>
              <a:pathLst>
                <a:path w="62865" h="59690" extrusionOk="0">
                  <a:moveTo>
                    <a:pt x="62865" y="49911"/>
                  </a:moveTo>
                  <a:lnTo>
                    <a:pt x="9398" y="0"/>
                  </a:lnTo>
                  <a:lnTo>
                    <a:pt x="0" y="9779"/>
                  </a:lnTo>
                  <a:lnTo>
                    <a:pt x="53467" y="59690"/>
                  </a:lnTo>
                  <a:close/>
                </a:path>
              </a:pathLst>
            </a:custGeom>
            <a:solidFill>
              <a:srgbClr val="FE6C39"/>
            </a:solidFill>
            <a:ln>
              <a:noFill/>
            </a:ln>
          </p:spPr>
          <p:txBody>
            <a:bodyPr spcFirstLastPara="1" wrap="square" lIns="80850" tIns="40425" rIns="80850" bIns="40425" anchor="t" anchorCtr="0">
              <a:noAutofit/>
            </a:bodyPr>
            <a:lstStyle/>
            <a:p>
              <a:pPr marL="0" marR="0" lvl="0" indent="0" algn="l" rtl="0">
                <a:lnSpc>
                  <a:spcPct val="100000"/>
                </a:lnSpc>
                <a:spcBef>
                  <a:spcPts val="0"/>
                </a:spcBef>
                <a:spcAft>
                  <a:spcPts val="0"/>
                </a:spcAft>
                <a:buClr>
                  <a:srgbClr val="000000"/>
                </a:buClr>
                <a:buSzPts val="1061"/>
                <a:buFont typeface="Arial"/>
                <a:buNone/>
              </a:pPr>
              <a:endParaRPr sz="1061" b="0" i="0" u="none" strike="noStrike" cap="none" dirty="0">
                <a:solidFill>
                  <a:srgbClr val="000000"/>
                </a:solidFill>
                <a:latin typeface="Roboto Condensed"/>
                <a:ea typeface="Roboto Condensed"/>
                <a:cs typeface="Roboto Condensed"/>
                <a:sym typeface="Roboto Condensed"/>
              </a:endParaRPr>
            </a:p>
          </p:txBody>
        </p:sp>
        <p:sp>
          <p:nvSpPr>
            <p:cNvPr id="46" name="Google Shape;261;g3c20d722355_0_90">
              <a:extLst>
                <a:ext uri="{FF2B5EF4-FFF2-40B4-BE49-F238E27FC236}">
                  <a16:creationId xmlns:a16="http://schemas.microsoft.com/office/drawing/2014/main" id="{2D40A62C-5FBC-C9A3-B743-C72FA8A788C3}"/>
                </a:ext>
              </a:extLst>
            </p:cNvPr>
            <p:cNvSpPr/>
            <p:nvPr/>
          </p:nvSpPr>
          <p:spPr>
            <a:xfrm>
              <a:off x="341376" y="363093"/>
              <a:ext cx="62865" cy="59690"/>
            </a:xfrm>
            <a:custGeom>
              <a:avLst/>
              <a:gdLst/>
              <a:ahLst/>
              <a:cxnLst/>
              <a:rect l="l" t="t" r="r" b="b"/>
              <a:pathLst>
                <a:path w="62865" h="59690" extrusionOk="0">
                  <a:moveTo>
                    <a:pt x="62865" y="49911"/>
                  </a:moveTo>
                  <a:lnTo>
                    <a:pt x="9398" y="0"/>
                  </a:lnTo>
                  <a:lnTo>
                    <a:pt x="0" y="9779"/>
                  </a:lnTo>
                  <a:lnTo>
                    <a:pt x="53467" y="59690"/>
                  </a:lnTo>
                  <a:close/>
                </a:path>
              </a:pathLst>
            </a:custGeom>
            <a:solidFill>
              <a:srgbClr val="FE6C39"/>
            </a:solidFill>
            <a:ln>
              <a:noFill/>
            </a:ln>
          </p:spPr>
          <p:txBody>
            <a:bodyPr spcFirstLastPara="1" wrap="square" lIns="80850" tIns="40425" rIns="80850" bIns="40425" anchor="t" anchorCtr="0">
              <a:noAutofit/>
            </a:bodyPr>
            <a:lstStyle/>
            <a:p>
              <a:pPr marL="0" marR="0" lvl="0" indent="0" algn="l" rtl="0">
                <a:lnSpc>
                  <a:spcPct val="100000"/>
                </a:lnSpc>
                <a:spcBef>
                  <a:spcPts val="0"/>
                </a:spcBef>
                <a:spcAft>
                  <a:spcPts val="0"/>
                </a:spcAft>
                <a:buClr>
                  <a:srgbClr val="000000"/>
                </a:buClr>
                <a:buSzPts val="1061"/>
                <a:buFont typeface="Arial"/>
                <a:buNone/>
              </a:pPr>
              <a:endParaRPr sz="1061" b="0" i="0" u="none" strike="noStrike" cap="none" dirty="0">
                <a:solidFill>
                  <a:srgbClr val="000000"/>
                </a:solidFill>
                <a:latin typeface="Roboto Condensed"/>
                <a:ea typeface="Roboto Condensed"/>
                <a:cs typeface="Roboto Condensed"/>
                <a:sym typeface="Roboto Condensed"/>
              </a:endParaRPr>
            </a:p>
          </p:txBody>
        </p:sp>
      </p:grpSp>
      <p:grpSp>
        <p:nvGrpSpPr>
          <p:cNvPr id="47" name="Google Shape;262;g3c20d722355_0_90">
            <a:extLst>
              <a:ext uri="{FF2B5EF4-FFF2-40B4-BE49-F238E27FC236}">
                <a16:creationId xmlns:a16="http://schemas.microsoft.com/office/drawing/2014/main" id="{CB4C9231-F8D2-2EFC-34FA-8A3A3BA6D755}"/>
              </a:ext>
            </a:extLst>
          </p:cNvPr>
          <p:cNvGrpSpPr/>
          <p:nvPr/>
        </p:nvGrpSpPr>
        <p:grpSpPr>
          <a:xfrm>
            <a:off x="3521825" y="3572325"/>
            <a:ext cx="373149" cy="397463"/>
            <a:chOff x="63500" y="63500"/>
            <a:chExt cx="592582" cy="612140"/>
          </a:xfrm>
        </p:grpSpPr>
        <p:sp>
          <p:nvSpPr>
            <p:cNvPr id="48" name="Google Shape;263;g3c20d722355_0_90">
              <a:extLst>
                <a:ext uri="{FF2B5EF4-FFF2-40B4-BE49-F238E27FC236}">
                  <a16:creationId xmlns:a16="http://schemas.microsoft.com/office/drawing/2014/main" id="{7EDAEA63-6E4D-DE9A-A596-711B4F1069D4}"/>
                </a:ext>
              </a:extLst>
            </p:cNvPr>
            <p:cNvSpPr/>
            <p:nvPr/>
          </p:nvSpPr>
          <p:spPr>
            <a:xfrm>
              <a:off x="566039" y="63500"/>
              <a:ext cx="90043" cy="89789"/>
            </a:xfrm>
            <a:custGeom>
              <a:avLst/>
              <a:gdLst/>
              <a:ahLst/>
              <a:cxnLst/>
              <a:rect l="l" t="t" r="r" b="b"/>
              <a:pathLst>
                <a:path w="90043" h="89789" extrusionOk="0">
                  <a:moveTo>
                    <a:pt x="0" y="85471"/>
                  </a:moveTo>
                  <a:lnTo>
                    <a:pt x="4572" y="89789"/>
                  </a:lnTo>
                  <a:lnTo>
                    <a:pt x="90043" y="0"/>
                  </a:lnTo>
                  <a:lnTo>
                    <a:pt x="78105" y="3429"/>
                  </a:lnTo>
                  <a:lnTo>
                    <a:pt x="0" y="85471"/>
                  </a:lnTo>
                  <a:close/>
                </a:path>
              </a:pathLst>
            </a:custGeom>
            <a:solidFill>
              <a:srgbClr val="FE6C39"/>
            </a:solidFill>
            <a:ln>
              <a:noFill/>
            </a:ln>
          </p:spPr>
          <p:txBody>
            <a:bodyPr spcFirstLastPara="1" wrap="square" lIns="80850" tIns="40425" rIns="80850" bIns="40425" anchor="t" anchorCtr="0">
              <a:noAutofit/>
            </a:bodyPr>
            <a:lstStyle/>
            <a:p>
              <a:pPr marL="0" marR="0" lvl="0" indent="0" algn="l" rtl="0">
                <a:lnSpc>
                  <a:spcPct val="100000"/>
                </a:lnSpc>
                <a:spcBef>
                  <a:spcPts val="0"/>
                </a:spcBef>
                <a:spcAft>
                  <a:spcPts val="0"/>
                </a:spcAft>
                <a:buClr>
                  <a:srgbClr val="000000"/>
                </a:buClr>
                <a:buSzPts val="1061"/>
                <a:buFont typeface="Arial"/>
                <a:buNone/>
              </a:pPr>
              <a:endParaRPr sz="1061" b="0" i="0" u="none" strike="noStrike" cap="none" dirty="0">
                <a:solidFill>
                  <a:srgbClr val="000000"/>
                </a:solidFill>
                <a:latin typeface="Roboto Condensed"/>
                <a:ea typeface="Roboto Condensed"/>
                <a:cs typeface="Roboto Condensed"/>
                <a:sym typeface="Roboto Condensed"/>
              </a:endParaRPr>
            </a:p>
          </p:txBody>
        </p:sp>
        <p:sp>
          <p:nvSpPr>
            <p:cNvPr id="49" name="Google Shape;264;g3c20d722355_0_90">
              <a:extLst>
                <a:ext uri="{FF2B5EF4-FFF2-40B4-BE49-F238E27FC236}">
                  <a16:creationId xmlns:a16="http://schemas.microsoft.com/office/drawing/2014/main" id="{F9333288-68CD-CE15-2C5F-10A9E11E7C17}"/>
                </a:ext>
              </a:extLst>
            </p:cNvPr>
            <p:cNvSpPr/>
            <p:nvPr/>
          </p:nvSpPr>
          <p:spPr>
            <a:xfrm>
              <a:off x="493014" y="134747"/>
              <a:ext cx="92456" cy="93345"/>
            </a:xfrm>
            <a:custGeom>
              <a:avLst/>
              <a:gdLst/>
              <a:ahLst/>
              <a:cxnLst/>
              <a:rect l="l" t="t" r="r" b="b"/>
              <a:pathLst>
                <a:path w="92456" h="93345" extrusionOk="0">
                  <a:moveTo>
                    <a:pt x="50038" y="14605"/>
                  </a:moveTo>
                  <a:lnTo>
                    <a:pt x="51689" y="16129"/>
                  </a:lnTo>
                  <a:lnTo>
                    <a:pt x="64135" y="3048"/>
                  </a:lnTo>
                  <a:cubicBezTo>
                    <a:pt x="66929" y="127"/>
                    <a:pt x="71501" y="0"/>
                    <a:pt x="74422" y="2794"/>
                  </a:cubicBezTo>
                  <a:lnTo>
                    <a:pt x="89408" y="16764"/>
                  </a:lnTo>
                  <a:cubicBezTo>
                    <a:pt x="92329" y="19431"/>
                    <a:pt x="92456" y="24003"/>
                    <a:pt x="89662" y="26924"/>
                  </a:cubicBezTo>
                  <a:lnTo>
                    <a:pt x="77216" y="40005"/>
                  </a:lnTo>
                  <a:lnTo>
                    <a:pt x="78740" y="41402"/>
                  </a:lnTo>
                  <a:cubicBezTo>
                    <a:pt x="82296" y="44704"/>
                    <a:pt x="82423" y="50165"/>
                    <a:pt x="79121" y="53721"/>
                  </a:cubicBezTo>
                  <a:lnTo>
                    <a:pt x="41402" y="93345"/>
                  </a:lnTo>
                  <a:lnTo>
                    <a:pt x="0" y="54737"/>
                  </a:lnTo>
                  <a:lnTo>
                    <a:pt x="37719" y="15113"/>
                  </a:lnTo>
                  <a:cubicBezTo>
                    <a:pt x="41021" y="11557"/>
                    <a:pt x="46609" y="11430"/>
                    <a:pt x="50165" y="14732"/>
                  </a:cubicBezTo>
                  <a:lnTo>
                    <a:pt x="50165" y="14732"/>
                  </a:lnTo>
                  <a:close/>
                </a:path>
              </a:pathLst>
            </a:custGeom>
            <a:solidFill>
              <a:srgbClr val="FE6C39"/>
            </a:solidFill>
            <a:ln>
              <a:noFill/>
            </a:ln>
          </p:spPr>
          <p:txBody>
            <a:bodyPr spcFirstLastPara="1" wrap="square" lIns="80850" tIns="40425" rIns="80850" bIns="40425" anchor="t" anchorCtr="0">
              <a:noAutofit/>
            </a:bodyPr>
            <a:lstStyle/>
            <a:p>
              <a:pPr marL="0" marR="0" lvl="0" indent="0" algn="l" rtl="0">
                <a:lnSpc>
                  <a:spcPct val="100000"/>
                </a:lnSpc>
                <a:spcBef>
                  <a:spcPts val="0"/>
                </a:spcBef>
                <a:spcAft>
                  <a:spcPts val="0"/>
                </a:spcAft>
                <a:buClr>
                  <a:srgbClr val="000000"/>
                </a:buClr>
                <a:buSzPts val="1061"/>
                <a:buFont typeface="Arial"/>
                <a:buNone/>
              </a:pPr>
              <a:endParaRPr sz="1061" b="0" i="0" u="none" strike="noStrike" cap="none" dirty="0">
                <a:solidFill>
                  <a:srgbClr val="000000"/>
                </a:solidFill>
                <a:latin typeface="Roboto Condensed"/>
                <a:ea typeface="Roboto Condensed"/>
                <a:cs typeface="Roboto Condensed"/>
                <a:sym typeface="Roboto Condensed"/>
              </a:endParaRPr>
            </a:p>
          </p:txBody>
        </p:sp>
        <p:sp>
          <p:nvSpPr>
            <p:cNvPr id="50" name="Google Shape;265;g3c20d722355_0_90">
              <a:extLst>
                <a:ext uri="{FF2B5EF4-FFF2-40B4-BE49-F238E27FC236}">
                  <a16:creationId xmlns:a16="http://schemas.microsoft.com/office/drawing/2014/main" id="{85A1606B-2B15-5D6B-EB75-C7A96119D0CE}"/>
                </a:ext>
              </a:extLst>
            </p:cNvPr>
            <p:cNvSpPr/>
            <p:nvPr/>
          </p:nvSpPr>
          <p:spPr>
            <a:xfrm>
              <a:off x="102997" y="497459"/>
              <a:ext cx="137287" cy="141605"/>
            </a:xfrm>
            <a:custGeom>
              <a:avLst/>
              <a:gdLst/>
              <a:ahLst/>
              <a:cxnLst/>
              <a:rect l="l" t="t" r="r" b="b"/>
              <a:pathLst>
                <a:path w="137287" h="141605" extrusionOk="0">
                  <a:moveTo>
                    <a:pt x="137287" y="21336"/>
                  </a:moveTo>
                  <a:lnTo>
                    <a:pt x="114427" y="0"/>
                  </a:lnTo>
                  <a:lnTo>
                    <a:pt x="0" y="120269"/>
                  </a:lnTo>
                  <a:lnTo>
                    <a:pt x="22860" y="141605"/>
                  </a:lnTo>
                  <a:close/>
                </a:path>
              </a:pathLst>
            </a:custGeom>
            <a:solidFill>
              <a:srgbClr val="FE6C39"/>
            </a:solidFill>
            <a:ln>
              <a:noFill/>
            </a:ln>
          </p:spPr>
          <p:txBody>
            <a:bodyPr spcFirstLastPara="1" wrap="square" lIns="80850" tIns="40425" rIns="80850" bIns="40425" anchor="t" anchorCtr="0">
              <a:noAutofit/>
            </a:bodyPr>
            <a:lstStyle/>
            <a:p>
              <a:pPr marL="0" marR="0" lvl="0" indent="0" algn="l" rtl="0">
                <a:lnSpc>
                  <a:spcPct val="100000"/>
                </a:lnSpc>
                <a:spcBef>
                  <a:spcPts val="0"/>
                </a:spcBef>
                <a:spcAft>
                  <a:spcPts val="0"/>
                </a:spcAft>
                <a:buClr>
                  <a:srgbClr val="000000"/>
                </a:buClr>
                <a:buSzPts val="1061"/>
                <a:buFont typeface="Arial"/>
                <a:buNone/>
              </a:pPr>
              <a:endParaRPr sz="1061" b="0" i="0" u="none" strike="noStrike" cap="none" dirty="0">
                <a:solidFill>
                  <a:srgbClr val="000000"/>
                </a:solidFill>
                <a:latin typeface="Roboto Condensed"/>
                <a:ea typeface="Roboto Condensed"/>
                <a:cs typeface="Roboto Condensed"/>
                <a:sym typeface="Roboto Condensed"/>
              </a:endParaRPr>
            </a:p>
          </p:txBody>
        </p:sp>
        <p:sp>
          <p:nvSpPr>
            <p:cNvPr id="51" name="Google Shape;266;g3c20d722355_0_90">
              <a:extLst>
                <a:ext uri="{FF2B5EF4-FFF2-40B4-BE49-F238E27FC236}">
                  <a16:creationId xmlns:a16="http://schemas.microsoft.com/office/drawing/2014/main" id="{573F922F-2312-10C0-1BFD-F209960ECE02}"/>
                </a:ext>
              </a:extLst>
            </p:cNvPr>
            <p:cNvSpPr/>
            <p:nvPr/>
          </p:nvSpPr>
          <p:spPr>
            <a:xfrm>
              <a:off x="155829" y="335915"/>
              <a:ext cx="241935" cy="243840"/>
            </a:xfrm>
            <a:custGeom>
              <a:avLst/>
              <a:gdLst/>
              <a:ahLst/>
              <a:cxnLst/>
              <a:rect l="l" t="t" r="r" b="b"/>
              <a:pathLst>
                <a:path w="241935" h="243840" extrusionOk="0">
                  <a:moveTo>
                    <a:pt x="241935" y="83566"/>
                  </a:moveTo>
                  <a:lnTo>
                    <a:pt x="152400" y="0"/>
                  </a:lnTo>
                  <a:lnTo>
                    <a:pt x="0" y="160274"/>
                  </a:lnTo>
                  <a:lnTo>
                    <a:pt x="89535" y="243840"/>
                  </a:lnTo>
                  <a:close/>
                </a:path>
              </a:pathLst>
            </a:custGeom>
            <a:solidFill>
              <a:srgbClr val="FE6C39"/>
            </a:solidFill>
            <a:ln>
              <a:noFill/>
            </a:ln>
          </p:spPr>
          <p:txBody>
            <a:bodyPr spcFirstLastPara="1" wrap="square" lIns="80850" tIns="40425" rIns="80850" bIns="40425" anchor="t" anchorCtr="0">
              <a:noAutofit/>
            </a:bodyPr>
            <a:lstStyle/>
            <a:p>
              <a:pPr marL="0" marR="0" lvl="0" indent="0" algn="l" rtl="0">
                <a:lnSpc>
                  <a:spcPct val="100000"/>
                </a:lnSpc>
                <a:spcBef>
                  <a:spcPts val="0"/>
                </a:spcBef>
                <a:spcAft>
                  <a:spcPts val="0"/>
                </a:spcAft>
                <a:buClr>
                  <a:srgbClr val="000000"/>
                </a:buClr>
                <a:buSzPts val="1061"/>
                <a:buFont typeface="Arial"/>
                <a:buNone/>
              </a:pPr>
              <a:endParaRPr sz="1061" b="0" i="0" u="none" strike="noStrike" cap="none" dirty="0">
                <a:solidFill>
                  <a:srgbClr val="000000"/>
                </a:solidFill>
                <a:latin typeface="Roboto Condensed"/>
                <a:ea typeface="Roboto Condensed"/>
                <a:cs typeface="Roboto Condensed"/>
                <a:sym typeface="Roboto Condensed"/>
              </a:endParaRPr>
            </a:p>
          </p:txBody>
        </p:sp>
        <p:sp>
          <p:nvSpPr>
            <p:cNvPr id="52" name="Google Shape;267;g3c20d722355_0_90">
              <a:extLst>
                <a:ext uri="{FF2B5EF4-FFF2-40B4-BE49-F238E27FC236}">
                  <a16:creationId xmlns:a16="http://schemas.microsoft.com/office/drawing/2014/main" id="{76996883-F862-2447-658C-68DF846D71BB}"/>
                </a:ext>
              </a:extLst>
            </p:cNvPr>
            <p:cNvSpPr/>
            <p:nvPr/>
          </p:nvSpPr>
          <p:spPr>
            <a:xfrm>
              <a:off x="263398" y="168783"/>
              <a:ext cx="292481" cy="297688"/>
            </a:xfrm>
            <a:custGeom>
              <a:avLst/>
              <a:gdLst/>
              <a:ahLst/>
              <a:cxnLst/>
              <a:rect l="l" t="t" r="r" b="b"/>
              <a:pathLst>
                <a:path w="292481" h="297688" extrusionOk="0">
                  <a:moveTo>
                    <a:pt x="274828" y="42291"/>
                  </a:moveTo>
                  <a:lnTo>
                    <a:pt x="246380" y="15748"/>
                  </a:lnTo>
                  <a:cubicBezTo>
                    <a:pt x="229489" y="0"/>
                    <a:pt x="202946" y="762"/>
                    <a:pt x="187071" y="17526"/>
                  </a:cubicBezTo>
                  <a:lnTo>
                    <a:pt x="0" y="214122"/>
                  </a:lnTo>
                  <a:lnTo>
                    <a:pt x="89535" y="297688"/>
                  </a:lnTo>
                  <a:lnTo>
                    <a:pt x="276606" y="101092"/>
                  </a:lnTo>
                  <a:cubicBezTo>
                    <a:pt x="292481" y="84328"/>
                    <a:pt x="291719" y="58039"/>
                    <a:pt x="274828" y="42291"/>
                  </a:cubicBezTo>
                  <a:close/>
                </a:path>
              </a:pathLst>
            </a:custGeom>
            <a:solidFill>
              <a:srgbClr val="FCD2C6"/>
            </a:solidFill>
            <a:ln>
              <a:noFill/>
            </a:ln>
          </p:spPr>
          <p:txBody>
            <a:bodyPr spcFirstLastPara="1" wrap="square" lIns="80850" tIns="40425" rIns="80850" bIns="40425" anchor="t" anchorCtr="0">
              <a:noAutofit/>
            </a:bodyPr>
            <a:lstStyle/>
            <a:p>
              <a:pPr marL="0" marR="0" lvl="0" indent="0" algn="l" rtl="0">
                <a:lnSpc>
                  <a:spcPct val="100000"/>
                </a:lnSpc>
                <a:spcBef>
                  <a:spcPts val="0"/>
                </a:spcBef>
                <a:spcAft>
                  <a:spcPts val="0"/>
                </a:spcAft>
                <a:buClr>
                  <a:srgbClr val="000000"/>
                </a:buClr>
                <a:buSzPts val="1061"/>
                <a:buFont typeface="Arial"/>
                <a:buNone/>
              </a:pPr>
              <a:endParaRPr sz="1061" b="0" i="0" u="none" strike="noStrike" cap="none" dirty="0">
                <a:solidFill>
                  <a:srgbClr val="000000"/>
                </a:solidFill>
                <a:latin typeface="Roboto Condensed"/>
                <a:ea typeface="Roboto Condensed"/>
                <a:cs typeface="Roboto Condensed"/>
                <a:sym typeface="Roboto Condensed"/>
              </a:endParaRPr>
            </a:p>
          </p:txBody>
        </p:sp>
        <p:sp>
          <p:nvSpPr>
            <p:cNvPr id="53" name="Google Shape;268;g3c20d722355_0_90">
              <a:extLst>
                <a:ext uri="{FF2B5EF4-FFF2-40B4-BE49-F238E27FC236}">
                  <a16:creationId xmlns:a16="http://schemas.microsoft.com/office/drawing/2014/main" id="{17F33893-CDB2-5CED-46D5-7157F18EB537}"/>
                </a:ext>
              </a:extLst>
            </p:cNvPr>
            <p:cNvSpPr/>
            <p:nvPr/>
          </p:nvSpPr>
          <p:spPr>
            <a:xfrm>
              <a:off x="151638" y="463296"/>
              <a:ext cx="125857" cy="119507"/>
            </a:xfrm>
            <a:custGeom>
              <a:avLst/>
              <a:gdLst/>
              <a:ahLst/>
              <a:cxnLst/>
              <a:rect l="l" t="t" r="r" b="b"/>
              <a:pathLst>
                <a:path w="125857" h="119507" extrusionOk="0">
                  <a:moveTo>
                    <a:pt x="119380" y="84201"/>
                  </a:moveTo>
                  <a:lnTo>
                    <a:pt x="35052" y="5588"/>
                  </a:lnTo>
                  <a:cubicBezTo>
                    <a:pt x="33020" y="3683"/>
                    <a:pt x="30734" y="2286"/>
                    <a:pt x="28194" y="1397"/>
                  </a:cubicBezTo>
                  <a:cubicBezTo>
                    <a:pt x="25654" y="508"/>
                    <a:pt x="22987" y="0"/>
                    <a:pt x="20193" y="127"/>
                  </a:cubicBezTo>
                  <a:cubicBezTo>
                    <a:pt x="17399" y="254"/>
                    <a:pt x="14859" y="762"/>
                    <a:pt x="12319" y="1905"/>
                  </a:cubicBezTo>
                  <a:cubicBezTo>
                    <a:pt x="9779" y="3048"/>
                    <a:pt x="7620" y="4572"/>
                    <a:pt x="5715" y="6477"/>
                  </a:cubicBezTo>
                  <a:cubicBezTo>
                    <a:pt x="3810" y="8382"/>
                    <a:pt x="2413" y="10668"/>
                    <a:pt x="1397" y="13208"/>
                  </a:cubicBezTo>
                  <a:cubicBezTo>
                    <a:pt x="381" y="15748"/>
                    <a:pt x="0" y="18415"/>
                    <a:pt x="0" y="21082"/>
                  </a:cubicBezTo>
                  <a:cubicBezTo>
                    <a:pt x="0" y="23749"/>
                    <a:pt x="635" y="26416"/>
                    <a:pt x="1778" y="28829"/>
                  </a:cubicBezTo>
                  <a:cubicBezTo>
                    <a:pt x="2921" y="31242"/>
                    <a:pt x="4445" y="33528"/>
                    <a:pt x="6477" y="35306"/>
                  </a:cubicBezTo>
                  <a:lnTo>
                    <a:pt x="90805" y="113919"/>
                  </a:lnTo>
                  <a:cubicBezTo>
                    <a:pt x="92837" y="115824"/>
                    <a:pt x="95123" y="117221"/>
                    <a:pt x="97663" y="118110"/>
                  </a:cubicBezTo>
                  <a:cubicBezTo>
                    <a:pt x="100203" y="118999"/>
                    <a:pt x="102870" y="119507"/>
                    <a:pt x="105664" y="119380"/>
                  </a:cubicBezTo>
                  <a:cubicBezTo>
                    <a:pt x="108458" y="119253"/>
                    <a:pt x="110998" y="118745"/>
                    <a:pt x="113538" y="117602"/>
                  </a:cubicBezTo>
                  <a:cubicBezTo>
                    <a:pt x="116078" y="116459"/>
                    <a:pt x="118237" y="114935"/>
                    <a:pt x="120142" y="113030"/>
                  </a:cubicBezTo>
                  <a:cubicBezTo>
                    <a:pt x="122047" y="111125"/>
                    <a:pt x="123444" y="108839"/>
                    <a:pt x="124460" y="106299"/>
                  </a:cubicBezTo>
                  <a:cubicBezTo>
                    <a:pt x="125476" y="103759"/>
                    <a:pt x="125857" y="101092"/>
                    <a:pt x="125857" y="98425"/>
                  </a:cubicBezTo>
                  <a:cubicBezTo>
                    <a:pt x="125857" y="95758"/>
                    <a:pt x="125222" y="93091"/>
                    <a:pt x="124079" y="90678"/>
                  </a:cubicBezTo>
                  <a:cubicBezTo>
                    <a:pt x="122936" y="88265"/>
                    <a:pt x="121412" y="85979"/>
                    <a:pt x="119380" y="84201"/>
                  </a:cubicBezTo>
                  <a:close/>
                </a:path>
              </a:pathLst>
            </a:custGeom>
            <a:solidFill>
              <a:srgbClr val="FE6C39"/>
            </a:solidFill>
            <a:ln>
              <a:noFill/>
            </a:ln>
          </p:spPr>
          <p:txBody>
            <a:bodyPr spcFirstLastPara="1" wrap="square" lIns="80850" tIns="40425" rIns="80850" bIns="40425" anchor="t" anchorCtr="0">
              <a:noAutofit/>
            </a:bodyPr>
            <a:lstStyle/>
            <a:p>
              <a:pPr marL="0" marR="0" lvl="0" indent="0" algn="l" rtl="0">
                <a:lnSpc>
                  <a:spcPct val="100000"/>
                </a:lnSpc>
                <a:spcBef>
                  <a:spcPts val="0"/>
                </a:spcBef>
                <a:spcAft>
                  <a:spcPts val="0"/>
                </a:spcAft>
                <a:buClr>
                  <a:srgbClr val="000000"/>
                </a:buClr>
                <a:buSzPts val="1061"/>
                <a:buFont typeface="Arial"/>
                <a:buNone/>
              </a:pPr>
              <a:endParaRPr sz="1061" b="0" i="0" u="none" strike="noStrike" cap="none" dirty="0">
                <a:solidFill>
                  <a:srgbClr val="000000"/>
                </a:solidFill>
                <a:latin typeface="Roboto Condensed"/>
                <a:ea typeface="Roboto Condensed"/>
                <a:cs typeface="Roboto Condensed"/>
                <a:sym typeface="Roboto Condensed"/>
              </a:endParaRPr>
            </a:p>
          </p:txBody>
        </p:sp>
        <p:sp>
          <p:nvSpPr>
            <p:cNvPr id="54" name="Google Shape;269;g3c20d722355_0_90">
              <a:extLst>
                <a:ext uri="{FF2B5EF4-FFF2-40B4-BE49-F238E27FC236}">
                  <a16:creationId xmlns:a16="http://schemas.microsoft.com/office/drawing/2014/main" id="{4A82FA7A-FB0D-FCAC-2D90-906C8C415C92}"/>
                </a:ext>
              </a:extLst>
            </p:cNvPr>
            <p:cNvSpPr/>
            <p:nvPr/>
          </p:nvSpPr>
          <p:spPr>
            <a:xfrm>
              <a:off x="63500" y="556387"/>
              <a:ext cx="125603" cy="119253"/>
            </a:xfrm>
            <a:custGeom>
              <a:avLst/>
              <a:gdLst/>
              <a:ahLst/>
              <a:cxnLst/>
              <a:rect l="l" t="t" r="r" b="b"/>
              <a:pathLst>
                <a:path w="125603" h="119253" extrusionOk="0">
                  <a:moveTo>
                    <a:pt x="120142" y="89662"/>
                  </a:moveTo>
                  <a:lnTo>
                    <a:pt x="29083" y="4699"/>
                  </a:lnTo>
                  <a:cubicBezTo>
                    <a:pt x="27432" y="3175"/>
                    <a:pt x="25527" y="1905"/>
                    <a:pt x="23368" y="1143"/>
                  </a:cubicBezTo>
                  <a:cubicBezTo>
                    <a:pt x="21209" y="381"/>
                    <a:pt x="19050" y="0"/>
                    <a:pt x="16764" y="0"/>
                  </a:cubicBezTo>
                  <a:cubicBezTo>
                    <a:pt x="14478" y="0"/>
                    <a:pt x="12319" y="508"/>
                    <a:pt x="10160" y="1524"/>
                  </a:cubicBezTo>
                  <a:cubicBezTo>
                    <a:pt x="8001" y="2540"/>
                    <a:pt x="6223" y="3683"/>
                    <a:pt x="4699" y="5334"/>
                  </a:cubicBezTo>
                  <a:lnTo>
                    <a:pt x="4699" y="5334"/>
                  </a:lnTo>
                  <a:cubicBezTo>
                    <a:pt x="3175" y="6985"/>
                    <a:pt x="1905" y="8890"/>
                    <a:pt x="1143" y="11049"/>
                  </a:cubicBezTo>
                  <a:cubicBezTo>
                    <a:pt x="381" y="13208"/>
                    <a:pt x="0" y="15367"/>
                    <a:pt x="0" y="17653"/>
                  </a:cubicBezTo>
                  <a:cubicBezTo>
                    <a:pt x="0" y="19939"/>
                    <a:pt x="635" y="22098"/>
                    <a:pt x="1524" y="24130"/>
                  </a:cubicBezTo>
                  <a:cubicBezTo>
                    <a:pt x="2413" y="26162"/>
                    <a:pt x="3810" y="28067"/>
                    <a:pt x="5461" y="29591"/>
                  </a:cubicBezTo>
                  <a:lnTo>
                    <a:pt x="96520" y="114554"/>
                  </a:lnTo>
                  <a:cubicBezTo>
                    <a:pt x="98171" y="116078"/>
                    <a:pt x="100076" y="117348"/>
                    <a:pt x="102235" y="118110"/>
                  </a:cubicBezTo>
                  <a:cubicBezTo>
                    <a:pt x="104394" y="118872"/>
                    <a:pt x="106553" y="119253"/>
                    <a:pt x="108839" y="119253"/>
                  </a:cubicBezTo>
                  <a:cubicBezTo>
                    <a:pt x="111125" y="119253"/>
                    <a:pt x="113284" y="118745"/>
                    <a:pt x="115443" y="117729"/>
                  </a:cubicBezTo>
                  <a:cubicBezTo>
                    <a:pt x="117602" y="116713"/>
                    <a:pt x="119380" y="115570"/>
                    <a:pt x="120904" y="113919"/>
                  </a:cubicBezTo>
                  <a:lnTo>
                    <a:pt x="120904" y="113919"/>
                  </a:lnTo>
                  <a:cubicBezTo>
                    <a:pt x="122428" y="112268"/>
                    <a:pt x="123698" y="110363"/>
                    <a:pt x="124460" y="108204"/>
                  </a:cubicBezTo>
                  <a:cubicBezTo>
                    <a:pt x="125222" y="106045"/>
                    <a:pt x="125603" y="103886"/>
                    <a:pt x="125603" y="101600"/>
                  </a:cubicBezTo>
                  <a:cubicBezTo>
                    <a:pt x="125603" y="99314"/>
                    <a:pt x="124968" y="97155"/>
                    <a:pt x="124079" y="95123"/>
                  </a:cubicBezTo>
                  <a:cubicBezTo>
                    <a:pt x="123190" y="93091"/>
                    <a:pt x="121793" y="91186"/>
                    <a:pt x="120142" y="89662"/>
                  </a:cubicBezTo>
                  <a:close/>
                </a:path>
              </a:pathLst>
            </a:custGeom>
            <a:solidFill>
              <a:srgbClr val="FE6C39"/>
            </a:solidFill>
            <a:ln>
              <a:noFill/>
            </a:ln>
          </p:spPr>
          <p:txBody>
            <a:bodyPr spcFirstLastPara="1" wrap="square" lIns="80850" tIns="40425" rIns="80850" bIns="40425" anchor="t" anchorCtr="0">
              <a:noAutofit/>
            </a:bodyPr>
            <a:lstStyle/>
            <a:p>
              <a:pPr marL="0" marR="0" lvl="0" indent="0" algn="l" rtl="0">
                <a:lnSpc>
                  <a:spcPct val="100000"/>
                </a:lnSpc>
                <a:spcBef>
                  <a:spcPts val="0"/>
                </a:spcBef>
                <a:spcAft>
                  <a:spcPts val="0"/>
                </a:spcAft>
                <a:buClr>
                  <a:srgbClr val="000000"/>
                </a:buClr>
                <a:buSzPts val="1061"/>
                <a:buFont typeface="Arial"/>
                <a:buNone/>
              </a:pPr>
              <a:endParaRPr sz="1061" b="0" i="0" u="none" strike="noStrike" cap="none" dirty="0">
                <a:solidFill>
                  <a:srgbClr val="000000"/>
                </a:solidFill>
                <a:latin typeface="Roboto Condensed"/>
                <a:ea typeface="Roboto Condensed"/>
                <a:cs typeface="Roboto Condensed"/>
                <a:sym typeface="Roboto Condensed"/>
              </a:endParaRPr>
            </a:p>
          </p:txBody>
        </p:sp>
        <p:sp>
          <p:nvSpPr>
            <p:cNvPr id="55" name="Google Shape;270;g3c20d722355_0_90">
              <a:extLst>
                <a:ext uri="{FF2B5EF4-FFF2-40B4-BE49-F238E27FC236}">
                  <a16:creationId xmlns:a16="http://schemas.microsoft.com/office/drawing/2014/main" id="{BA944556-AF36-4167-0B26-48D164E42587}"/>
                </a:ext>
              </a:extLst>
            </p:cNvPr>
            <p:cNvSpPr/>
            <p:nvPr/>
          </p:nvSpPr>
          <p:spPr>
            <a:xfrm>
              <a:off x="449453" y="249428"/>
              <a:ext cx="62865" cy="59690"/>
            </a:xfrm>
            <a:custGeom>
              <a:avLst/>
              <a:gdLst/>
              <a:ahLst/>
              <a:cxnLst/>
              <a:rect l="l" t="t" r="r" b="b"/>
              <a:pathLst>
                <a:path w="62865" h="59690" extrusionOk="0">
                  <a:moveTo>
                    <a:pt x="62865" y="49911"/>
                  </a:moveTo>
                  <a:lnTo>
                    <a:pt x="9398" y="0"/>
                  </a:lnTo>
                  <a:lnTo>
                    <a:pt x="0" y="9779"/>
                  </a:lnTo>
                  <a:lnTo>
                    <a:pt x="53467" y="59690"/>
                  </a:lnTo>
                  <a:close/>
                </a:path>
              </a:pathLst>
            </a:custGeom>
            <a:solidFill>
              <a:srgbClr val="FE6C39"/>
            </a:solidFill>
            <a:ln>
              <a:noFill/>
            </a:ln>
          </p:spPr>
          <p:txBody>
            <a:bodyPr spcFirstLastPara="1" wrap="square" lIns="80850" tIns="40425" rIns="80850" bIns="40425" anchor="t" anchorCtr="0">
              <a:noAutofit/>
            </a:bodyPr>
            <a:lstStyle/>
            <a:p>
              <a:pPr marL="0" marR="0" lvl="0" indent="0" algn="l" rtl="0">
                <a:lnSpc>
                  <a:spcPct val="100000"/>
                </a:lnSpc>
                <a:spcBef>
                  <a:spcPts val="0"/>
                </a:spcBef>
                <a:spcAft>
                  <a:spcPts val="0"/>
                </a:spcAft>
                <a:buClr>
                  <a:srgbClr val="000000"/>
                </a:buClr>
                <a:buSzPts val="1061"/>
                <a:buFont typeface="Arial"/>
                <a:buNone/>
              </a:pPr>
              <a:endParaRPr sz="1061" b="0" i="0" u="none" strike="noStrike" cap="none" dirty="0">
                <a:solidFill>
                  <a:srgbClr val="000000"/>
                </a:solidFill>
                <a:latin typeface="Roboto Condensed"/>
                <a:ea typeface="Roboto Condensed"/>
                <a:cs typeface="Roboto Condensed"/>
                <a:sym typeface="Roboto Condensed"/>
              </a:endParaRPr>
            </a:p>
          </p:txBody>
        </p:sp>
        <p:sp>
          <p:nvSpPr>
            <p:cNvPr id="56" name="Google Shape;271;g3c20d722355_0_90">
              <a:extLst>
                <a:ext uri="{FF2B5EF4-FFF2-40B4-BE49-F238E27FC236}">
                  <a16:creationId xmlns:a16="http://schemas.microsoft.com/office/drawing/2014/main" id="{4D7BF63F-861F-E5E7-B317-0DB55FC1A292}"/>
                </a:ext>
              </a:extLst>
            </p:cNvPr>
            <p:cNvSpPr/>
            <p:nvPr/>
          </p:nvSpPr>
          <p:spPr>
            <a:xfrm>
              <a:off x="414782" y="285877"/>
              <a:ext cx="62865" cy="59690"/>
            </a:xfrm>
            <a:custGeom>
              <a:avLst/>
              <a:gdLst/>
              <a:ahLst/>
              <a:cxnLst/>
              <a:rect l="l" t="t" r="r" b="b"/>
              <a:pathLst>
                <a:path w="62865" h="59690" extrusionOk="0">
                  <a:moveTo>
                    <a:pt x="62865" y="49911"/>
                  </a:moveTo>
                  <a:lnTo>
                    <a:pt x="9398" y="0"/>
                  </a:lnTo>
                  <a:lnTo>
                    <a:pt x="0" y="9779"/>
                  </a:lnTo>
                  <a:lnTo>
                    <a:pt x="53467" y="59690"/>
                  </a:lnTo>
                  <a:close/>
                </a:path>
              </a:pathLst>
            </a:custGeom>
            <a:solidFill>
              <a:srgbClr val="FE6C39"/>
            </a:solidFill>
            <a:ln>
              <a:noFill/>
            </a:ln>
          </p:spPr>
          <p:txBody>
            <a:bodyPr spcFirstLastPara="1" wrap="square" lIns="80850" tIns="40425" rIns="80850" bIns="40425" anchor="t" anchorCtr="0">
              <a:noAutofit/>
            </a:bodyPr>
            <a:lstStyle/>
            <a:p>
              <a:pPr marL="0" marR="0" lvl="0" indent="0" algn="l" rtl="0">
                <a:lnSpc>
                  <a:spcPct val="100000"/>
                </a:lnSpc>
                <a:spcBef>
                  <a:spcPts val="0"/>
                </a:spcBef>
                <a:spcAft>
                  <a:spcPts val="0"/>
                </a:spcAft>
                <a:buClr>
                  <a:srgbClr val="000000"/>
                </a:buClr>
                <a:buSzPts val="1061"/>
                <a:buFont typeface="Arial"/>
                <a:buNone/>
              </a:pPr>
              <a:endParaRPr sz="1061" b="0" i="0" u="none" strike="noStrike" cap="none" dirty="0">
                <a:solidFill>
                  <a:srgbClr val="000000"/>
                </a:solidFill>
                <a:latin typeface="Roboto Condensed"/>
                <a:ea typeface="Roboto Condensed"/>
                <a:cs typeface="Roboto Condensed"/>
                <a:sym typeface="Roboto Condensed"/>
              </a:endParaRPr>
            </a:p>
          </p:txBody>
        </p:sp>
        <p:sp>
          <p:nvSpPr>
            <p:cNvPr id="57" name="Google Shape;272;g3c20d722355_0_90">
              <a:extLst>
                <a:ext uri="{FF2B5EF4-FFF2-40B4-BE49-F238E27FC236}">
                  <a16:creationId xmlns:a16="http://schemas.microsoft.com/office/drawing/2014/main" id="{4CD04462-B7E1-A9DB-CE49-73B6F3AF1F0C}"/>
                </a:ext>
              </a:extLst>
            </p:cNvPr>
            <p:cNvSpPr/>
            <p:nvPr/>
          </p:nvSpPr>
          <p:spPr>
            <a:xfrm>
              <a:off x="379984" y="322326"/>
              <a:ext cx="62865" cy="59690"/>
            </a:xfrm>
            <a:custGeom>
              <a:avLst/>
              <a:gdLst/>
              <a:ahLst/>
              <a:cxnLst/>
              <a:rect l="l" t="t" r="r" b="b"/>
              <a:pathLst>
                <a:path w="62865" h="59690" extrusionOk="0">
                  <a:moveTo>
                    <a:pt x="62865" y="49911"/>
                  </a:moveTo>
                  <a:lnTo>
                    <a:pt x="9398" y="0"/>
                  </a:lnTo>
                  <a:lnTo>
                    <a:pt x="0" y="9779"/>
                  </a:lnTo>
                  <a:lnTo>
                    <a:pt x="53467" y="59690"/>
                  </a:lnTo>
                  <a:close/>
                </a:path>
              </a:pathLst>
            </a:custGeom>
            <a:solidFill>
              <a:srgbClr val="FE6C39"/>
            </a:solidFill>
            <a:ln>
              <a:noFill/>
            </a:ln>
          </p:spPr>
          <p:txBody>
            <a:bodyPr spcFirstLastPara="1" wrap="square" lIns="80850" tIns="40425" rIns="80850" bIns="40425" anchor="t" anchorCtr="0">
              <a:noAutofit/>
            </a:bodyPr>
            <a:lstStyle/>
            <a:p>
              <a:pPr marL="0" marR="0" lvl="0" indent="0" algn="l" rtl="0">
                <a:lnSpc>
                  <a:spcPct val="100000"/>
                </a:lnSpc>
                <a:spcBef>
                  <a:spcPts val="0"/>
                </a:spcBef>
                <a:spcAft>
                  <a:spcPts val="0"/>
                </a:spcAft>
                <a:buClr>
                  <a:srgbClr val="000000"/>
                </a:buClr>
                <a:buSzPts val="1061"/>
                <a:buFont typeface="Arial"/>
                <a:buNone/>
              </a:pPr>
              <a:endParaRPr sz="1061" b="0" i="0" u="none" strike="noStrike" cap="none" dirty="0">
                <a:solidFill>
                  <a:srgbClr val="000000"/>
                </a:solidFill>
                <a:latin typeface="Roboto Condensed"/>
                <a:ea typeface="Roboto Condensed"/>
                <a:cs typeface="Roboto Condensed"/>
                <a:sym typeface="Roboto Condensed"/>
              </a:endParaRPr>
            </a:p>
          </p:txBody>
        </p:sp>
        <p:sp>
          <p:nvSpPr>
            <p:cNvPr id="58" name="Google Shape;273;g3c20d722355_0_90">
              <a:extLst>
                <a:ext uri="{FF2B5EF4-FFF2-40B4-BE49-F238E27FC236}">
                  <a16:creationId xmlns:a16="http://schemas.microsoft.com/office/drawing/2014/main" id="{A5B32192-0BB0-ACF8-0A40-2794469DE717}"/>
                </a:ext>
              </a:extLst>
            </p:cNvPr>
            <p:cNvSpPr/>
            <p:nvPr/>
          </p:nvSpPr>
          <p:spPr>
            <a:xfrm>
              <a:off x="341376" y="363093"/>
              <a:ext cx="62865" cy="59690"/>
            </a:xfrm>
            <a:custGeom>
              <a:avLst/>
              <a:gdLst/>
              <a:ahLst/>
              <a:cxnLst/>
              <a:rect l="l" t="t" r="r" b="b"/>
              <a:pathLst>
                <a:path w="62865" h="59690" extrusionOk="0">
                  <a:moveTo>
                    <a:pt x="62865" y="49911"/>
                  </a:moveTo>
                  <a:lnTo>
                    <a:pt x="9398" y="0"/>
                  </a:lnTo>
                  <a:lnTo>
                    <a:pt x="0" y="9779"/>
                  </a:lnTo>
                  <a:lnTo>
                    <a:pt x="53467" y="59690"/>
                  </a:lnTo>
                  <a:close/>
                </a:path>
              </a:pathLst>
            </a:custGeom>
            <a:solidFill>
              <a:srgbClr val="FE6C39"/>
            </a:solidFill>
            <a:ln>
              <a:noFill/>
            </a:ln>
          </p:spPr>
          <p:txBody>
            <a:bodyPr spcFirstLastPara="1" wrap="square" lIns="80850" tIns="40425" rIns="80850" bIns="40425" anchor="t" anchorCtr="0">
              <a:noAutofit/>
            </a:bodyPr>
            <a:lstStyle/>
            <a:p>
              <a:pPr marL="0" marR="0" lvl="0" indent="0" algn="l" rtl="0">
                <a:lnSpc>
                  <a:spcPct val="100000"/>
                </a:lnSpc>
                <a:spcBef>
                  <a:spcPts val="0"/>
                </a:spcBef>
                <a:spcAft>
                  <a:spcPts val="0"/>
                </a:spcAft>
                <a:buClr>
                  <a:srgbClr val="000000"/>
                </a:buClr>
                <a:buSzPts val="1061"/>
                <a:buFont typeface="Arial"/>
                <a:buNone/>
              </a:pPr>
              <a:endParaRPr sz="1061" b="0" i="0" u="none" strike="noStrike" cap="none" dirty="0">
                <a:solidFill>
                  <a:srgbClr val="000000"/>
                </a:solidFill>
                <a:latin typeface="Roboto Condensed"/>
                <a:ea typeface="Roboto Condensed"/>
                <a:cs typeface="Roboto Condensed"/>
                <a:sym typeface="Roboto Condensed"/>
              </a:endParaRPr>
            </a:p>
          </p:txBody>
        </p:sp>
      </p:grpSp>
    </p:spTree>
    <p:extLst>
      <p:ext uri="{BB962C8B-B14F-4D97-AF65-F5344CB8AC3E}">
        <p14:creationId xmlns:p14="http://schemas.microsoft.com/office/powerpoint/2010/main" val="143147624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6A34F1-1861-C579-DDF4-50E9379B150B}"/>
              </a:ext>
            </a:extLst>
          </p:cNvPr>
          <p:cNvSpPr>
            <a:spLocks noGrp="1"/>
          </p:cNvSpPr>
          <p:nvPr>
            <p:ph type="ctrTitle"/>
          </p:nvPr>
        </p:nvSpPr>
        <p:spPr>
          <a:xfrm>
            <a:off x="576072" y="679513"/>
            <a:ext cx="7772400" cy="962153"/>
          </a:xfrm>
        </p:spPr>
        <p:txBody>
          <a:bodyPr/>
          <a:lstStyle/>
          <a:p>
            <a:r>
              <a:rPr lang="en-US" sz="4400" b="1" dirty="0">
                <a:solidFill>
                  <a:schemeClr val="accent3"/>
                </a:solidFill>
                <a:latin typeface="Century Gothic" panose="020B0502020202020204" pitchFamily="34" charset="0"/>
              </a:rPr>
              <a:t>Module 4 Units</a:t>
            </a:r>
          </a:p>
        </p:txBody>
      </p:sp>
      <p:sp>
        <p:nvSpPr>
          <p:cNvPr id="3" name="Subtitle 2">
            <a:extLst>
              <a:ext uri="{FF2B5EF4-FFF2-40B4-BE49-F238E27FC236}">
                <a16:creationId xmlns:a16="http://schemas.microsoft.com/office/drawing/2014/main" id="{FE0F5AA8-0F36-8815-4137-1ECB3A84F943}"/>
              </a:ext>
            </a:extLst>
          </p:cNvPr>
          <p:cNvSpPr>
            <a:spLocks noGrp="1"/>
          </p:cNvSpPr>
          <p:nvPr>
            <p:ph type="subTitle" idx="1"/>
          </p:nvPr>
        </p:nvSpPr>
        <p:spPr>
          <a:xfrm>
            <a:off x="1143000" y="1993392"/>
            <a:ext cx="6858000" cy="3264408"/>
          </a:xfrm>
        </p:spPr>
        <p:txBody>
          <a:bodyPr/>
          <a:lstStyle/>
          <a:p>
            <a:pPr marL="371475" marR="0" lvl="0" indent="-285750" algn="l" defTabSz="914400" rtl="0" eaLnBrk="1" fontAlgn="auto" latinLnBrk="0" hangingPunct="1">
              <a:lnSpc>
                <a:spcPct val="150000"/>
              </a:lnSpc>
              <a:spcBef>
                <a:spcPts val="270"/>
              </a:spcBef>
              <a:spcAft>
                <a:spcPts val="0"/>
              </a:spcAft>
              <a:buClr>
                <a:srgbClr val="000000"/>
              </a:buClr>
              <a:buSzPts val="1800"/>
              <a:buFont typeface="Arial" panose="020B0604020202020204" pitchFamily="34" charset="0"/>
              <a:buChar char="•"/>
              <a:tabLst/>
              <a:defRPr/>
            </a:pPr>
            <a:r>
              <a:rPr kumimoji="0" lang="en-US" sz="1800" b="1" i="0" u="none" strike="noStrike" kern="0" cap="none" spc="0" normalizeH="0" baseline="0" noProof="0" dirty="0">
                <a:ln>
                  <a:noFill/>
                </a:ln>
                <a:solidFill>
                  <a:srgbClr val="007E00"/>
                </a:solidFill>
                <a:effectLst/>
                <a:uLnTx/>
                <a:uFillTx/>
                <a:latin typeface="Century Gothic" panose="020B0502020202020204" pitchFamily="34" charset="0"/>
                <a:cs typeface="Arial"/>
                <a:sym typeface="Poppins"/>
              </a:rPr>
              <a:t>Unit 1: </a:t>
            </a:r>
            <a:r>
              <a:rPr kumimoji="0" lang="en-US" sz="1800" i="0" u="none" strike="noStrike" kern="0" cap="none" spc="0" normalizeH="0" baseline="0" noProof="0" dirty="0">
                <a:ln>
                  <a:noFill/>
                </a:ln>
                <a:solidFill>
                  <a:srgbClr val="000000"/>
                </a:solidFill>
                <a:effectLst/>
                <a:uLnTx/>
                <a:uFillTx/>
                <a:latin typeface="Century Gothic" panose="020B0502020202020204" pitchFamily="34" charset="0"/>
                <a:cs typeface="Arial"/>
                <a:sym typeface="Poppins"/>
              </a:rPr>
              <a:t>Oral</a:t>
            </a:r>
            <a:r>
              <a:rPr lang="en-US" sz="1800" kern="0" dirty="0">
                <a:solidFill>
                  <a:srgbClr val="000000"/>
                </a:solidFill>
                <a:latin typeface="Century Gothic" panose="020B0502020202020204" pitchFamily="34" charset="0"/>
                <a:cs typeface="Arial"/>
                <a:sym typeface="Poppins"/>
              </a:rPr>
              <a:t> PrEP Products Approved in Zambia</a:t>
            </a:r>
          </a:p>
          <a:p>
            <a:pPr marL="371475" marR="0" lvl="0" indent="-285750" algn="l" defTabSz="914400" rtl="0" eaLnBrk="1" fontAlgn="auto" latinLnBrk="0" hangingPunct="1">
              <a:lnSpc>
                <a:spcPct val="150000"/>
              </a:lnSpc>
              <a:spcBef>
                <a:spcPts val="270"/>
              </a:spcBef>
              <a:spcAft>
                <a:spcPts val="0"/>
              </a:spcAft>
              <a:buClr>
                <a:srgbClr val="000000"/>
              </a:buClr>
              <a:buSzPts val="1800"/>
              <a:buFont typeface="Arial" panose="020B0604020202020204" pitchFamily="34" charset="0"/>
              <a:buChar char="•"/>
              <a:tabLst/>
              <a:defRPr/>
            </a:pPr>
            <a:r>
              <a:rPr kumimoji="0" lang="en-US" sz="1800" b="1" i="0" u="none" strike="noStrike" kern="0" cap="none" spc="0" normalizeH="0" baseline="0" noProof="0" dirty="0">
                <a:ln>
                  <a:noFill/>
                </a:ln>
                <a:solidFill>
                  <a:srgbClr val="007E00"/>
                </a:solidFill>
                <a:effectLst/>
                <a:uLnTx/>
                <a:uFillTx/>
                <a:latin typeface="Century Gothic" panose="020B0502020202020204" pitchFamily="34" charset="0"/>
                <a:cs typeface="Arial"/>
                <a:sym typeface="Poppins"/>
              </a:rPr>
              <a:t>Unit 2: </a:t>
            </a:r>
            <a:r>
              <a:rPr kumimoji="0" lang="en-US" sz="1800" b="0" i="0" u="none" strike="noStrike" kern="0" cap="none" spc="0" normalizeH="0" baseline="0" noProof="0" dirty="0">
                <a:ln>
                  <a:noFill/>
                </a:ln>
                <a:solidFill>
                  <a:srgbClr val="000000"/>
                </a:solidFill>
                <a:effectLst/>
                <a:uLnTx/>
                <a:uFillTx/>
                <a:latin typeface="Century Gothic" panose="020B0502020202020204" pitchFamily="34" charset="0"/>
                <a:cs typeface="Arial"/>
                <a:sym typeface="Poppins"/>
              </a:rPr>
              <a:t>Transitioning from Oral to Other PrEP products</a:t>
            </a:r>
          </a:p>
          <a:p>
            <a:pPr marL="85725" marR="0" lvl="0" algn="l" defTabSz="914400" rtl="0" eaLnBrk="1" fontAlgn="auto" latinLnBrk="0" hangingPunct="1">
              <a:lnSpc>
                <a:spcPct val="150000"/>
              </a:lnSpc>
              <a:spcBef>
                <a:spcPts val="270"/>
              </a:spcBef>
              <a:spcAft>
                <a:spcPts val="0"/>
              </a:spcAft>
              <a:buClr>
                <a:srgbClr val="000000"/>
              </a:buClr>
              <a:buSzPts val="1800"/>
              <a:tabLst/>
              <a:defRPr/>
            </a:pPr>
            <a:endParaRPr kumimoji="0" lang="en-US" sz="1800" b="0" i="0" u="none" strike="noStrike" kern="0" cap="none" spc="0" normalizeH="0" baseline="0" noProof="0" dirty="0">
              <a:ln>
                <a:noFill/>
              </a:ln>
              <a:solidFill>
                <a:srgbClr val="000000"/>
              </a:solidFill>
              <a:effectLst/>
              <a:uLnTx/>
              <a:uFillTx/>
              <a:latin typeface="Century Gothic" panose="020B0502020202020204" pitchFamily="34" charset="0"/>
              <a:cs typeface="Arial"/>
              <a:sym typeface="Poppins"/>
            </a:endParaRPr>
          </a:p>
        </p:txBody>
      </p:sp>
    </p:spTree>
    <p:extLst>
      <p:ext uri="{BB962C8B-B14F-4D97-AF65-F5344CB8AC3E}">
        <p14:creationId xmlns:p14="http://schemas.microsoft.com/office/powerpoint/2010/main" val="340717485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C24FB08-A62E-A904-ECCF-A8AFD2FC5EF1}"/>
            </a:ext>
          </a:extLst>
        </p:cNvPr>
        <p:cNvGrpSpPr/>
        <p:nvPr/>
      </p:nvGrpSpPr>
      <p:grpSpPr>
        <a:xfrm>
          <a:off x="0" y="0"/>
          <a:ext cx="0" cy="0"/>
          <a:chOff x="0" y="0"/>
          <a:chExt cx="0" cy="0"/>
        </a:xfrm>
      </p:grpSpPr>
      <p:sp>
        <p:nvSpPr>
          <p:cNvPr id="2" name="Google Shape;278;g3c20d722355_0_152">
            <a:extLst>
              <a:ext uri="{FF2B5EF4-FFF2-40B4-BE49-F238E27FC236}">
                <a16:creationId xmlns:a16="http://schemas.microsoft.com/office/drawing/2014/main" id="{2D29D92C-0DE7-6C84-30C0-22246D6F9362}"/>
              </a:ext>
            </a:extLst>
          </p:cNvPr>
          <p:cNvSpPr txBox="1"/>
          <p:nvPr/>
        </p:nvSpPr>
        <p:spPr>
          <a:xfrm>
            <a:off x="660187" y="596327"/>
            <a:ext cx="7823625" cy="1107965"/>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3300"/>
              <a:buFont typeface="Arial"/>
              <a:buNone/>
            </a:pPr>
            <a:r>
              <a:rPr lang="en-CA" sz="3000" b="0" i="0" u="none" strike="noStrike" cap="none" dirty="0">
                <a:solidFill>
                  <a:srgbClr val="007E00"/>
                </a:solidFill>
                <a:latin typeface="Century Gothic"/>
                <a:ea typeface="Century Gothic"/>
                <a:cs typeface="Century Gothic"/>
                <a:sym typeface="Century Gothic"/>
              </a:rPr>
              <a:t>Transitioning from oral PrEP to Dapivirine Vaginal Ring</a:t>
            </a:r>
            <a:endParaRPr sz="3000" b="0" i="0" u="none" strike="noStrike" cap="none" dirty="0">
              <a:solidFill>
                <a:srgbClr val="000000"/>
              </a:solidFill>
              <a:latin typeface="Arial"/>
              <a:ea typeface="Arial"/>
              <a:cs typeface="Arial"/>
              <a:sym typeface="Arial"/>
            </a:endParaRPr>
          </a:p>
        </p:txBody>
      </p:sp>
      <p:pic>
        <p:nvPicPr>
          <p:cNvPr id="3" name="Google Shape;279;g3c20d722355_0_152">
            <a:extLst>
              <a:ext uri="{FF2B5EF4-FFF2-40B4-BE49-F238E27FC236}">
                <a16:creationId xmlns:a16="http://schemas.microsoft.com/office/drawing/2014/main" id="{FB9D76F0-EE3F-3FAB-9AFD-224C443CC70A}"/>
              </a:ext>
            </a:extLst>
          </p:cNvPr>
          <p:cNvPicPr preferRelativeResize="0"/>
          <p:nvPr/>
        </p:nvPicPr>
        <p:blipFill rotWithShape="1">
          <a:blip r:embed="rId2">
            <a:alphaModFix/>
          </a:blip>
          <a:srcRect/>
          <a:stretch/>
        </p:blipFill>
        <p:spPr>
          <a:xfrm>
            <a:off x="83891" y="3290973"/>
            <a:ext cx="8841996" cy="1737841"/>
          </a:xfrm>
          <a:prstGeom prst="rect">
            <a:avLst/>
          </a:prstGeom>
          <a:noFill/>
          <a:ln>
            <a:noFill/>
          </a:ln>
        </p:spPr>
      </p:pic>
      <p:sp>
        <p:nvSpPr>
          <p:cNvPr id="4" name="Google Shape;280;g3c20d722355_0_152">
            <a:extLst>
              <a:ext uri="{FF2B5EF4-FFF2-40B4-BE49-F238E27FC236}">
                <a16:creationId xmlns:a16="http://schemas.microsoft.com/office/drawing/2014/main" id="{49F4315E-E850-613B-BC56-F9A6164AA17C}"/>
              </a:ext>
            </a:extLst>
          </p:cNvPr>
          <p:cNvSpPr txBox="1"/>
          <p:nvPr/>
        </p:nvSpPr>
        <p:spPr>
          <a:xfrm>
            <a:off x="1699766" y="1894764"/>
            <a:ext cx="5909048" cy="10044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2400"/>
              <a:buFont typeface="Arial"/>
              <a:buNone/>
            </a:pPr>
            <a:r>
              <a:rPr lang="en-CA" sz="2000" b="0" i="0" u="none" strike="noStrike" cap="none" dirty="0">
                <a:solidFill>
                  <a:schemeClr val="dk1"/>
                </a:solidFill>
                <a:latin typeface="Century Gothic"/>
                <a:ea typeface="Century Gothic"/>
                <a:cs typeface="Century Gothic"/>
                <a:sym typeface="Century Gothic"/>
              </a:rPr>
              <a:t>Clients should continue Using TDF-based oral PrEP for 7 days after insertion for DVR</a:t>
            </a:r>
            <a:endParaRPr sz="2000" b="0" i="0" u="none" strike="noStrike" cap="none" dirty="0">
              <a:solidFill>
                <a:schemeClr val="dk1"/>
              </a:solidFill>
              <a:latin typeface="Century Gothic"/>
              <a:ea typeface="Century Gothic"/>
              <a:cs typeface="Century Gothic"/>
              <a:sym typeface="Century Gothic"/>
            </a:endParaRPr>
          </a:p>
        </p:txBody>
      </p:sp>
    </p:spTree>
    <p:extLst>
      <p:ext uri="{BB962C8B-B14F-4D97-AF65-F5344CB8AC3E}">
        <p14:creationId xmlns:p14="http://schemas.microsoft.com/office/powerpoint/2010/main" val="174814933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253"/>
        <p:cNvGrpSpPr/>
        <p:nvPr/>
      </p:nvGrpSpPr>
      <p:grpSpPr>
        <a:xfrm>
          <a:off x="0" y="0"/>
          <a:ext cx="0" cy="0"/>
          <a:chOff x="0" y="0"/>
          <a:chExt cx="0" cy="0"/>
        </a:xfrm>
      </p:grpSpPr>
      <p:sp>
        <p:nvSpPr>
          <p:cNvPr id="254" name="Google Shape;254;g3c255c7971e_0_207"/>
          <p:cNvSpPr txBox="1">
            <a:spLocks noGrp="1"/>
          </p:cNvSpPr>
          <p:nvPr>
            <p:ph type="title"/>
          </p:nvPr>
        </p:nvSpPr>
        <p:spPr>
          <a:xfrm>
            <a:off x="366204" y="731979"/>
            <a:ext cx="7983996" cy="857250"/>
          </a:xfrm>
          <a:prstGeom prst="rect">
            <a:avLst/>
          </a:prstGeom>
          <a:noFill/>
          <a:ln>
            <a:noFill/>
          </a:ln>
        </p:spPr>
        <p:txBody>
          <a:bodyPr spcFirstLastPara="1" wrap="square" lIns="68569" tIns="34275" rIns="68569" bIns="34275" anchor="ctr" anchorCtr="0">
            <a:noAutofit/>
          </a:bodyPr>
          <a:lstStyle/>
          <a:p>
            <a:pPr algn="ctr">
              <a:lnSpc>
                <a:spcPct val="100000"/>
              </a:lnSpc>
              <a:spcBef>
                <a:spcPts val="0"/>
              </a:spcBef>
              <a:buSzPts val="1400"/>
            </a:pPr>
            <a:r>
              <a:rPr lang="en-US" sz="3300" dirty="0">
                <a:solidFill>
                  <a:schemeClr val="accent6">
                    <a:lumMod val="75000"/>
                  </a:schemeClr>
                </a:solidFill>
                <a:latin typeface="Century Gothic" panose="020B0502020202020204" pitchFamily="34" charset="0"/>
              </a:rPr>
              <a:t>Discussion</a:t>
            </a:r>
            <a:endParaRPr sz="3300" dirty="0">
              <a:solidFill>
                <a:schemeClr val="accent6">
                  <a:lumMod val="75000"/>
                </a:schemeClr>
              </a:solidFill>
              <a:latin typeface="Century Gothic" panose="020B0502020202020204" pitchFamily="34" charset="0"/>
            </a:endParaRPr>
          </a:p>
        </p:txBody>
      </p:sp>
      <p:sp>
        <p:nvSpPr>
          <p:cNvPr id="255" name="Google Shape;255;g3c255c7971e_0_207"/>
          <p:cNvSpPr txBox="1">
            <a:spLocks noGrp="1"/>
          </p:cNvSpPr>
          <p:nvPr>
            <p:ph type="body" idx="1"/>
          </p:nvPr>
        </p:nvSpPr>
        <p:spPr>
          <a:xfrm>
            <a:off x="520117" y="5174602"/>
            <a:ext cx="8363824" cy="1305075"/>
          </a:xfrm>
          <a:prstGeom prst="rect">
            <a:avLst/>
          </a:prstGeom>
          <a:noFill/>
          <a:ln>
            <a:noFill/>
          </a:ln>
        </p:spPr>
        <p:txBody>
          <a:bodyPr spcFirstLastPara="1" wrap="square" lIns="68569" tIns="34275" rIns="68569" bIns="34275" anchor="t" anchorCtr="0">
            <a:noAutofit/>
          </a:bodyPr>
          <a:lstStyle/>
          <a:p>
            <a:pPr marL="0" indent="0">
              <a:lnSpc>
                <a:spcPct val="100000"/>
              </a:lnSpc>
              <a:spcBef>
                <a:spcPts val="600"/>
              </a:spcBef>
              <a:spcAft>
                <a:spcPts val="600"/>
              </a:spcAft>
              <a:buNone/>
            </a:pPr>
            <a:r>
              <a:rPr lang="en-US" sz="2400" dirty="0">
                <a:latin typeface="Century Gothic" panose="020B0502020202020204" pitchFamily="34" charset="0"/>
              </a:rPr>
              <a:t>In your experience, what key considerations are most important when dosing PrEP products and supporting clients through initiation and follow-up? ​</a:t>
            </a:r>
          </a:p>
          <a:p>
            <a:pPr>
              <a:lnSpc>
                <a:spcPct val="100000"/>
              </a:lnSpc>
              <a:spcBef>
                <a:spcPts val="600"/>
              </a:spcBef>
              <a:spcAft>
                <a:spcPts val="600"/>
              </a:spcAft>
            </a:pPr>
            <a:endParaRPr lang="en-US" sz="1600" dirty="0">
              <a:latin typeface="Century Gothic" panose="020B0502020202020204" pitchFamily="34" charset="0"/>
            </a:endParaRPr>
          </a:p>
        </p:txBody>
      </p:sp>
      <p:pic>
        <p:nvPicPr>
          <p:cNvPr id="2" name="Google Shape;193;g3c255c7971e_0_153" title="prep-options.png">
            <a:extLst>
              <a:ext uri="{FF2B5EF4-FFF2-40B4-BE49-F238E27FC236}">
                <a16:creationId xmlns:a16="http://schemas.microsoft.com/office/drawing/2014/main" id="{3903199E-4E68-AA48-36DD-E73C11D38DD6}"/>
              </a:ext>
            </a:extLst>
          </p:cNvPr>
          <p:cNvPicPr preferRelativeResize="0"/>
          <p:nvPr/>
        </p:nvPicPr>
        <p:blipFill rotWithShape="1">
          <a:blip r:embed="rId3">
            <a:alphaModFix/>
          </a:blip>
          <a:srcRect t="3288" b="3297"/>
          <a:stretch/>
        </p:blipFill>
        <p:spPr>
          <a:xfrm>
            <a:off x="2561426" y="2186183"/>
            <a:ext cx="4021148" cy="2485634"/>
          </a:xfrm>
          <a:prstGeom prst="rect">
            <a:avLst/>
          </a:prstGeom>
          <a:noFill/>
          <a:ln>
            <a:noFill/>
          </a:ln>
          <a:effectLst>
            <a:outerShdw blurRad="292100" dist="139700" dir="2700000" algn="tl" rotWithShape="0">
              <a:srgbClr val="333333">
                <a:alpha val="64709"/>
              </a:srgbClr>
            </a:outerShdw>
          </a:effectLst>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74AD01F-B761-542B-AE4A-AE2F2DEBDD86}"/>
            </a:ext>
          </a:extLst>
        </p:cNvPr>
        <p:cNvGrpSpPr/>
        <p:nvPr/>
      </p:nvGrpSpPr>
      <p:grpSpPr>
        <a:xfrm>
          <a:off x="0" y="0"/>
          <a:ext cx="0" cy="0"/>
          <a:chOff x="0" y="0"/>
          <a:chExt cx="0" cy="0"/>
        </a:xfrm>
      </p:grpSpPr>
      <p:pic>
        <p:nvPicPr>
          <p:cNvPr id="1026" name="Picture 2" descr="Related image">
            <a:extLst>
              <a:ext uri="{FF2B5EF4-FFF2-40B4-BE49-F238E27FC236}">
                <a16:creationId xmlns:a16="http://schemas.microsoft.com/office/drawing/2014/main" id="{BD17D58E-D9AD-1BDD-B60F-C17B037C8D2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46714" y="2422977"/>
            <a:ext cx="2864410" cy="258525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0013234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1CF8CAB-DC6D-6D0D-6F8A-258BA772A25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81FED23-C9E2-1E63-2F6A-7CEC08635A55}"/>
              </a:ext>
            </a:extLst>
          </p:cNvPr>
          <p:cNvSpPr>
            <a:spLocks noGrp="1"/>
          </p:cNvSpPr>
          <p:nvPr>
            <p:ph type="ctrTitle"/>
          </p:nvPr>
        </p:nvSpPr>
        <p:spPr/>
        <p:txBody>
          <a:bodyPr>
            <a:normAutofit/>
          </a:bodyPr>
          <a:lstStyle/>
          <a:p>
            <a:r>
              <a:rPr lang="en-US" sz="4400" dirty="0"/>
              <a:t>Unit 1</a:t>
            </a:r>
          </a:p>
        </p:txBody>
      </p:sp>
      <p:sp>
        <p:nvSpPr>
          <p:cNvPr id="3" name="Subtitle 2">
            <a:extLst>
              <a:ext uri="{FF2B5EF4-FFF2-40B4-BE49-F238E27FC236}">
                <a16:creationId xmlns:a16="http://schemas.microsoft.com/office/drawing/2014/main" id="{6AAC5085-DD42-AD5A-4E6C-6885B6B3E12C}"/>
              </a:ext>
            </a:extLst>
          </p:cNvPr>
          <p:cNvSpPr>
            <a:spLocks noGrp="1"/>
          </p:cNvSpPr>
          <p:nvPr>
            <p:ph type="subTitle" idx="1"/>
          </p:nvPr>
        </p:nvSpPr>
        <p:spPr>
          <a:xfrm>
            <a:off x="1097280" y="3922776"/>
            <a:ext cx="7114032" cy="1618488"/>
          </a:xfrm>
        </p:spPr>
        <p:txBody>
          <a:bodyPr>
            <a:normAutofit/>
          </a:bodyPr>
          <a:lstStyle/>
          <a:p>
            <a:r>
              <a:rPr lang="en-US" sz="3600" dirty="0">
                <a:latin typeface="Century Gothic" panose="020B0502020202020204" pitchFamily="34" charset="0"/>
              </a:rPr>
              <a:t>HIV Pre-exposure Prophylaxis Eligibility</a:t>
            </a:r>
          </a:p>
          <a:p>
            <a:endParaRPr lang="en-US" sz="4400" dirty="0"/>
          </a:p>
        </p:txBody>
      </p:sp>
    </p:spTree>
    <p:extLst>
      <p:ext uri="{BB962C8B-B14F-4D97-AF65-F5344CB8AC3E}">
        <p14:creationId xmlns:p14="http://schemas.microsoft.com/office/powerpoint/2010/main" val="222357850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A88A871-2D35-253B-978E-742A632CBB6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04204CD-AEFF-38BC-B59A-081D39182426}"/>
              </a:ext>
            </a:extLst>
          </p:cNvPr>
          <p:cNvSpPr>
            <a:spLocks noGrp="1"/>
          </p:cNvSpPr>
          <p:nvPr>
            <p:ph type="ctrTitle"/>
          </p:nvPr>
        </p:nvSpPr>
        <p:spPr>
          <a:xfrm>
            <a:off x="576072" y="679513"/>
            <a:ext cx="7772400" cy="728663"/>
          </a:xfrm>
        </p:spPr>
        <p:txBody>
          <a:bodyPr/>
          <a:lstStyle/>
          <a:p>
            <a:r>
              <a:rPr lang="en-US" sz="3300" dirty="0">
                <a:solidFill>
                  <a:schemeClr val="accent3"/>
                </a:solidFill>
                <a:latin typeface="Century Gothic" panose="020B0502020202020204" pitchFamily="34" charset="0"/>
              </a:rPr>
              <a:t>Unit 1 Learning Objectives</a:t>
            </a:r>
          </a:p>
        </p:txBody>
      </p:sp>
      <p:grpSp>
        <p:nvGrpSpPr>
          <p:cNvPr id="6" name="Google Shape;128;g3c251c46353_0_71">
            <a:extLst>
              <a:ext uri="{FF2B5EF4-FFF2-40B4-BE49-F238E27FC236}">
                <a16:creationId xmlns:a16="http://schemas.microsoft.com/office/drawing/2014/main" id="{768206CB-0DE3-BD04-6D21-13D1EAB4830D}"/>
              </a:ext>
            </a:extLst>
          </p:cNvPr>
          <p:cNvGrpSpPr/>
          <p:nvPr/>
        </p:nvGrpSpPr>
        <p:grpSpPr>
          <a:xfrm>
            <a:off x="1334481" y="2103957"/>
            <a:ext cx="7056062" cy="3579692"/>
            <a:chOff x="63" y="407517"/>
            <a:chExt cx="10473207" cy="4772923"/>
          </a:xfrm>
        </p:grpSpPr>
        <p:sp>
          <p:nvSpPr>
            <p:cNvPr id="7" name="Google Shape;129;g3c251c46353_0_71">
              <a:extLst>
                <a:ext uri="{FF2B5EF4-FFF2-40B4-BE49-F238E27FC236}">
                  <a16:creationId xmlns:a16="http://schemas.microsoft.com/office/drawing/2014/main" id="{5E29434C-C54C-E7B3-96FE-3BAB9171CEB1}"/>
                </a:ext>
              </a:extLst>
            </p:cNvPr>
            <p:cNvSpPr/>
            <p:nvPr/>
          </p:nvSpPr>
          <p:spPr>
            <a:xfrm>
              <a:off x="1328370" y="407523"/>
              <a:ext cx="9144900" cy="4233600"/>
            </a:xfrm>
            <a:prstGeom prst="rect">
              <a:avLst/>
            </a:prstGeom>
            <a:solidFill>
              <a:srgbClr val="FFFFFF">
                <a:alpha val="89020"/>
              </a:srgbClr>
            </a:solidFill>
            <a:ln w="9525" cap="flat" cmpd="sng">
              <a:solidFill>
                <a:srgbClr val="FFFFFF"/>
              </a:solidFill>
              <a:prstDash val="solid"/>
              <a:round/>
              <a:headEnd type="none" w="sm" len="sm"/>
              <a:tailEnd type="none" w="sm" len="sm"/>
            </a:ln>
          </p:spPr>
          <p:txBody>
            <a:bodyPr spcFirstLastPara="1" wrap="square" lIns="68569" tIns="68569" rIns="68569" bIns="68569" anchor="ctr" anchorCtr="0">
              <a:noAutofit/>
            </a:bodyPr>
            <a:lstStyle/>
            <a:p>
              <a:pPr>
                <a:buSzPts val="1800"/>
              </a:pPr>
              <a:endParaRPr sz="1350" dirty="0"/>
            </a:p>
          </p:txBody>
        </p:sp>
        <p:sp>
          <p:nvSpPr>
            <p:cNvPr id="8" name="Google Shape;130;g3c251c46353_0_71">
              <a:extLst>
                <a:ext uri="{FF2B5EF4-FFF2-40B4-BE49-F238E27FC236}">
                  <a16:creationId xmlns:a16="http://schemas.microsoft.com/office/drawing/2014/main" id="{061F8F37-E9BB-8E3E-4F59-EC2E6D1108DA}"/>
                </a:ext>
              </a:extLst>
            </p:cNvPr>
            <p:cNvSpPr txBox="1"/>
            <p:nvPr/>
          </p:nvSpPr>
          <p:spPr>
            <a:xfrm>
              <a:off x="63" y="946840"/>
              <a:ext cx="9144900" cy="4233600"/>
            </a:xfrm>
            <a:prstGeom prst="rect">
              <a:avLst/>
            </a:prstGeom>
            <a:noFill/>
            <a:ln>
              <a:noFill/>
            </a:ln>
          </p:spPr>
          <p:txBody>
            <a:bodyPr spcFirstLastPara="1" wrap="square" lIns="532313" tIns="328031" rIns="532313" bIns="112013" anchor="t" anchorCtr="0">
              <a:noAutofit/>
            </a:bodyPr>
            <a:lstStyle/>
            <a:p>
              <a:pPr marL="371475" indent="-285750">
                <a:buClr>
                  <a:schemeClr val="dk1"/>
                </a:buClr>
                <a:buSzPts val="1800"/>
                <a:buFont typeface="Arial" panose="020B0604020202020204" pitchFamily="34" charset="0"/>
                <a:buChar char="•"/>
              </a:pPr>
              <a:r>
                <a:rPr lang="en-US" sz="1600" dirty="0">
                  <a:latin typeface="Century Gothic"/>
                  <a:ea typeface="Century Gothic"/>
                  <a:cs typeface="Century Gothic"/>
                  <a:sym typeface="Century Gothic"/>
                </a:rPr>
                <a:t>Approved oral PrEP products in Zambia, including the fixed formulations and individual profiles </a:t>
              </a:r>
            </a:p>
            <a:p>
              <a:pPr marL="371475" indent="-285750">
                <a:buClr>
                  <a:schemeClr val="dk1"/>
                </a:buClr>
                <a:buSzPts val="1800"/>
                <a:buFont typeface="Arial" panose="020B0604020202020204" pitchFamily="34" charset="0"/>
                <a:buChar char="•"/>
              </a:pPr>
              <a:r>
                <a:rPr lang="en-US" sz="1600" dirty="0">
                  <a:latin typeface="Century Gothic"/>
                  <a:ea typeface="Century Gothic"/>
                  <a:cs typeface="Century Gothic"/>
                  <a:sym typeface="Century Gothic"/>
                </a:rPr>
                <a:t>Oral PrEP initiation steps </a:t>
              </a:r>
            </a:p>
            <a:p>
              <a:pPr marL="371475" indent="-285750">
                <a:buClr>
                  <a:schemeClr val="dk1"/>
                </a:buClr>
                <a:buSzPts val="1800"/>
                <a:buFont typeface="Arial" panose="020B0604020202020204" pitchFamily="34" charset="0"/>
                <a:buChar char="•"/>
              </a:pPr>
              <a:r>
                <a:rPr lang="en-US" sz="1600" dirty="0">
                  <a:latin typeface="Century Gothic"/>
                  <a:ea typeface="Century Gothic"/>
                  <a:cs typeface="Century Gothic"/>
                  <a:sym typeface="Century Gothic"/>
                </a:rPr>
                <a:t>Oral PrEP dosing regimens and follow-up</a:t>
              </a:r>
            </a:p>
            <a:p>
              <a:pPr marL="371475" indent="-285750">
                <a:buClr>
                  <a:schemeClr val="dk1"/>
                </a:buClr>
                <a:buSzPts val="1800"/>
                <a:buFont typeface="Arial" panose="020B0604020202020204" pitchFamily="34" charset="0"/>
                <a:buChar char="•"/>
              </a:pPr>
              <a:r>
                <a:rPr lang="en-US" sz="1600" dirty="0">
                  <a:latin typeface="Century Gothic"/>
                  <a:ea typeface="Century Gothic"/>
                  <a:cs typeface="Century Gothic"/>
                  <a:sym typeface="Century Gothic"/>
                </a:rPr>
                <a:t>Oral PrEP discontinuation </a:t>
              </a:r>
            </a:p>
            <a:p>
              <a:pPr marL="371475" indent="-285750">
                <a:buClr>
                  <a:schemeClr val="dk1"/>
                </a:buClr>
                <a:buSzPts val="1800"/>
                <a:buFont typeface="Arial" panose="020B0604020202020204" pitchFamily="34" charset="0"/>
                <a:buChar char="•"/>
              </a:pPr>
              <a:endParaRPr lang="en-US" sz="1600" dirty="0">
                <a:latin typeface="Century Gothic"/>
                <a:ea typeface="Century Gothic"/>
                <a:cs typeface="Century Gothic"/>
                <a:sym typeface="Century Gothic"/>
              </a:endParaRPr>
            </a:p>
          </p:txBody>
        </p:sp>
        <p:sp>
          <p:nvSpPr>
            <p:cNvPr id="9" name="Google Shape;131;g3c251c46353_0_71">
              <a:extLst>
                <a:ext uri="{FF2B5EF4-FFF2-40B4-BE49-F238E27FC236}">
                  <a16:creationId xmlns:a16="http://schemas.microsoft.com/office/drawing/2014/main" id="{1619E6B3-B8DE-F019-BFF7-1CC58558DD40}"/>
                </a:ext>
              </a:extLst>
            </p:cNvPr>
            <p:cNvSpPr txBox="1"/>
            <p:nvPr/>
          </p:nvSpPr>
          <p:spPr>
            <a:xfrm>
              <a:off x="388915" y="407517"/>
              <a:ext cx="7647600" cy="786300"/>
            </a:xfrm>
            <a:prstGeom prst="rect">
              <a:avLst/>
            </a:prstGeom>
            <a:solidFill>
              <a:srgbClr val="008E40"/>
            </a:solidFill>
            <a:ln>
              <a:noFill/>
            </a:ln>
          </p:spPr>
          <p:txBody>
            <a:bodyPr spcFirstLastPara="1" wrap="square" lIns="181463" tIns="0" rIns="181463" bIns="0" anchor="ctr" anchorCtr="0">
              <a:noAutofit/>
            </a:bodyPr>
            <a:lstStyle/>
            <a:p>
              <a:pPr>
                <a:lnSpc>
                  <a:spcPct val="90000"/>
                </a:lnSpc>
                <a:buClr>
                  <a:srgbClr val="FFFFFF"/>
                </a:buClr>
                <a:buSzPts val="2000"/>
              </a:pPr>
              <a:r>
                <a:rPr lang="en-US" sz="2000" dirty="0">
                  <a:solidFill>
                    <a:srgbClr val="FFFFFF"/>
                  </a:solidFill>
                  <a:latin typeface="Poppins"/>
                  <a:ea typeface="Poppins"/>
                  <a:cs typeface="Poppins"/>
                  <a:sym typeface="Poppins"/>
                </a:rPr>
                <a:t>After completing unit 1, participants will be able to describe:​</a:t>
              </a:r>
              <a:endParaRPr sz="2000" dirty="0"/>
            </a:p>
          </p:txBody>
        </p:sp>
      </p:grpSp>
    </p:spTree>
    <p:extLst>
      <p:ext uri="{BB962C8B-B14F-4D97-AF65-F5344CB8AC3E}">
        <p14:creationId xmlns:p14="http://schemas.microsoft.com/office/powerpoint/2010/main" val="101100176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Google Shape;191;g3c255c7971e_0_153">
            <a:extLst>
              <a:ext uri="{FF2B5EF4-FFF2-40B4-BE49-F238E27FC236}">
                <a16:creationId xmlns:a16="http://schemas.microsoft.com/office/drawing/2014/main" id="{A83591F2-6EC3-3FCA-D8D7-C3D71EDDDE0D}"/>
              </a:ext>
            </a:extLst>
          </p:cNvPr>
          <p:cNvSpPr txBox="1">
            <a:spLocks/>
          </p:cNvSpPr>
          <p:nvPr/>
        </p:nvSpPr>
        <p:spPr>
          <a:xfrm>
            <a:off x="504353" y="543404"/>
            <a:ext cx="7561200" cy="1143000"/>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rgbClr val="000000"/>
              </a:buClr>
              <a:buSzPts val="1400"/>
              <a:buFont typeface="Arial"/>
              <a:buNone/>
              <a:defRPr sz="3300" b="0" i="0" u="none" strike="noStrike" cap="none">
                <a:solidFill>
                  <a:srgbClr val="007E00"/>
                </a:solidFill>
                <a:latin typeface="Century Gothic"/>
                <a:ea typeface="Century Gothic"/>
                <a:cs typeface="Century Gothic"/>
                <a:sym typeface="Century Gothic"/>
              </a:defRPr>
            </a:lvl1pPr>
            <a:lvl2pPr marR="0" lvl="1" algn="ctr" rtl="0">
              <a:lnSpc>
                <a:spcPct val="100000"/>
              </a:lnSpc>
              <a:spcBef>
                <a:spcPts val="0"/>
              </a:spcBef>
              <a:spcAft>
                <a:spcPts val="0"/>
              </a:spcAft>
              <a:buClr>
                <a:srgbClr val="000000"/>
              </a:buClr>
              <a:buSzPts val="1400"/>
              <a:buFont typeface="Arial"/>
              <a:buNone/>
              <a:defRPr sz="3300" b="0" i="0" u="none" strike="noStrike" cap="none">
                <a:solidFill>
                  <a:srgbClr val="007E00"/>
                </a:solidFill>
                <a:latin typeface="Century Gothic"/>
                <a:ea typeface="Century Gothic"/>
                <a:cs typeface="Century Gothic"/>
                <a:sym typeface="Century Gothic"/>
              </a:defRPr>
            </a:lvl2pPr>
            <a:lvl3pPr marR="0" lvl="2" algn="ctr" rtl="0">
              <a:lnSpc>
                <a:spcPct val="100000"/>
              </a:lnSpc>
              <a:spcBef>
                <a:spcPts val="0"/>
              </a:spcBef>
              <a:spcAft>
                <a:spcPts val="0"/>
              </a:spcAft>
              <a:buClr>
                <a:srgbClr val="000000"/>
              </a:buClr>
              <a:buSzPts val="1400"/>
              <a:buFont typeface="Arial"/>
              <a:buNone/>
              <a:defRPr sz="3300" b="0" i="0" u="none" strike="noStrike" cap="none">
                <a:solidFill>
                  <a:srgbClr val="007E00"/>
                </a:solidFill>
                <a:latin typeface="Century Gothic"/>
                <a:ea typeface="Century Gothic"/>
                <a:cs typeface="Century Gothic"/>
                <a:sym typeface="Century Gothic"/>
              </a:defRPr>
            </a:lvl3pPr>
            <a:lvl4pPr marR="0" lvl="3" algn="ctr" rtl="0">
              <a:lnSpc>
                <a:spcPct val="100000"/>
              </a:lnSpc>
              <a:spcBef>
                <a:spcPts val="0"/>
              </a:spcBef>
              <a:spcAft>
                <a:spcPts val="0"/>
              </a:spcAft>
              <a:buClr>
                <a:srgbClr val="000000"/>
              </a:buClr>
              <a:buSzPts val="1400"/>
              <a:buFont typeface="Arial"/>
              <a:buNone/>
              <a:defRPr sz="3300" b="0" i="0" u="none" strike="noStrike" cap="none">
                <a:solidFill>
                  <a:srgbClr val="007E00"/>
                </a:solidFill>
                <a:latin typeface="Century Gothic"/>
                <a:ea typeface="Century Gothic"/>
                <a:cs typeface="Century Gothic"/>
                <a:sym typeface="Century Gothic"/>
              </a:defRPr>
            </a:lvl4pPr>
            <a:lvl5pPr marR="0" lvl="4" algn="ctr" rtl="0">
              <a:lnSpc>
                <a:spcPct val="100000"/>
              </a:lnSpc>
              <a:spcBef>
                <a:spcPts val="0"/>
              </a:spcBef>
              <a:spcAft>
                <a:spcPts val="0"/>
              </a:spcAft>
              <a:buClr>
                <a:srgbClr val="000000"/>
              </a:buClr>
              <a:buSzPts val="1400"/>
              <a:buFont typeface="Arial"/>
              <a:buNone/>
              <a:defRPr sz="3300" b="0" i="0" u="none" strike="noStrike" cap="none">
                <a:solidFill>
                  <a:srgbClr val="007E00"/>
                </a:solidFill>
                <a:latin typeface="Century Gothic"/>
                <a:ea typeface="Century Gothic"/>
                <a:cs typeface="Century Gothic"/>
                <a:sym typeface="Century Gothic"/>
              </a:defRPr>
            </a:lvl5pPr>
            <a:lvl6pPr marR="0" lvl="5" algn="ctr" rtl="0">
              <a:lnSpc>
                <a:spcPct val="100000"/>
              </a:lnSpc>
              <a:spcBef>
                <a:spcPts val="0"/>
              </a:spcBef>
              <a:spcAft>
                <a:spcPts val="0"/>
              </a:spcAft>
              <a:buClr>
                <a:srgbClr val="000000"/>
              </a:buClr>
              <a:buSzPts val="1400"/>
              <a:buFont typeface="Arial"/>
              <a:buNone/>
              <a:defRPr sz="3300" b="0" i="0" u="none" strike="noStrike" cap="none">
                <a:solidFill>
                  <a:srgbClr val="007E00"/>
                </a:solidFill>
                <a:latin typeface="Arial"/>
                <a:ea typeface="Arial"/>
                <a:cs typeface="Arial"/>
                <a:sym typeface="Arial"/>
              </a:defRPr>
            </a:lvl6pPr>
            <a:lvl7pPr marR="0" lvl="6" algn="ctr" rtl="0">
              <a:lnSpc>
                <a:spcPct val="100000"/>
              </a:lnSpc>
              <a:spcBef>
                <a:spcPts val="0"/>
              </a:spcBef>
              <a:spcAft>
                <a:spcPts val="0"/>
              </a:spcAft>
              <a:buClr>
                <a:srgbClr val="000000"/>
              </a:buClr>
              <a:buSzPts val="1400"/>
              <a:buFont typeface="Arial"/>
              <a:buNone/>
              <a:defRPr sz="3300" b="0" i="0" u="none" strike="noStrike" cap="none">
                <a:solidFill>
                  <a:srgbClr val="007E00"/>
                </a:solidFill>
                <a:latin typeface="Arial"/>
                <a:ea typeface="Arial"/>
                <a:cs typeface="Arial"/>
                <a:sym typeface="Arial"/>
              </a:defRPr>
            </a:lvl7pPr>
            <a:lvl8pPr marR="0" lvl="7" algn="ctr" rtl="0">
              <a:lnSpc>
                <a:spcPct val="100000"/>
              </a:lnSpc>
              <a:spcBef>
                <a:spcPts val="0"/>
              </a:spcBef>
              <a:spcAft>
                <a:spcPts val="0"/>
              </a:spcAft>
              <a:buClr>
                <a:srgbClr val="000000"/>
              </a:buClr>
              <a:buSzPts val="1400"/>
              <a:buFont typeface="Arial"/>
              <a:buNone/>
              <a:defRPr sz="3300" b="0" i="0" u="none" strike="noStrike" cap="none">
                <a:solidFill>
                  <a:srgbClr val="007E00"/>
                </a:solidFill>
                <a:latin typeface="Arial"/>
                <a:ea typeface="Arial"/>
                <a:cs typeface="Arial"/>
                <a:sym typeface="Arial"/>
              </a:defRPr>
            </a:lvl8pPr>
            <a:lvl9pPr marR="0" lvl="8" algn="ctr" rtl="0">
              <a:lnSpc>
                <a:spcPct val="100000"/>
              </a:lnSpc>
              <a:spcBef>
                <a:spcPts val="0"/>
              </a:spcBef>
              <a:spcAft>
                <a:spcPts val="0"/>
              </a:spcAft>
              <a:buClr>
                <a:srgbClr val="000000"/>
              </a:buClr>
              <a:buSzPts val="1400"/>
              <a:buFont typeface="Arial"/>
              <a:buNone/>
              <a:defRPr sz="3300" b="0" i="0" u="none" strike="noStrike" cap="none">
                <a:solidFill>
                  <a:srgbClr val="007E00"/>
                </a:solidFill>
                <a:latin typeface="Arial"/>
                <a:ea typeface="Arial"/>
                <a:cs typeface="Arial"/>
                <a:sym typeface="Arial"/>
              </a:defRPr>
            </a:lvl9pPr>
          </a:lstStyle>
          <a:p>
            <a:pPr marL="0" marR="0" lvl="0" indent="0" algn="ctr" defTabSz="914400" rtl="0" eaLnBrk="1" fontAlgn="auto" latinLnBrk="0" hangingPunct="1">
              <a:lnSpc>
                <a:spcPct val="100000"/>
              </a:lnSpc>
              <a:spcBef>
                <a:spcPts val="0"/>
              </a:spcBef>
              <a:spcAft>
                <a:spcPts val="0"/>
              </a:spcAft>
              <a:buClr>
                <a:srgbClr val="007E00"/>
              </a:buClr>
              <a:buSzPts val="3600"/>
              <a:buFont typeface="Arial"/>
              <a:buNone/>
              <a:tabLst/>
              <a:defRPr/>
            </a:pPr>
            <a:r>
              <a:rPr kumimoji="0" lang="en-US" b="0" i="0" u="none" strike="noStrike" kern="0" cap="none" spc="0" normalizeH="0" baseline="0" noProof="0" dirty="0">
                <a:ln>
                  <a:noFill/>
                </a:ln>
                <a:solidFill>
                  <a:srgbClr val="007E00"/>
                </a:solidFill>
                <a:effectLst/>
                <a:uLnTx/>
                <a:uFillTx/>
                <a:latin typeface="Century Gothic"/>
                <a:sym typeface="Century Gothic"/>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0"/>
                  </a:ext>
                </a:extLst>
              </a:rPr>
              <a:t>Approved Oral PrEP Products</a:t>
            </a:r>
            <a:endParaRPr kumimoji="0" lang="en-US" b="0" i="0" u="none" strike="noStrike" kern="0" cap="none" spc="0" normalizeH="0" baseline="0" noProof="0" dirty="0">
              <a:ln>
                <a:noFill/>
              </a:ln>
              <a:solidFill>
                <a:srgbClr val="007E00"/>
              </a:solidFill>
              <a:effectLst/>
              <a:uLnTx/>
              <a:uFillTx/>
              <a:latin typeface="Century Gothic"/>
              <a:sym typeface="Century Gothic"/>
            </a:endParaRPr>
          </a:p>
        </p:txBody>
      </p:sp>
      <p:sp>
        <p:nvSpPr>
          <p:cNvPr id="3" name="TextBox 2">
            <a:extLst>
              <a:ext uri="{FF2B5EF4-FFF2-40B4-BE49-F238E27FC236}">
                <a16:creationId xmlns:a16="http://schemas.microsoft.com/office/drawing/2014/main" id="{8C6D2933-A02D-34C0-0D23-795ED104981C}"/>
              </a:ext>
            </a:extLst>
          </p:cNvPr>
          <p:cNvSpPr txBox="1"/>
          <p:nvPr/>
        </p:nvSpPr>
        <p:spPr>
          <a:xfrm>
            <a:off x="1157957" y="2322831"/>
            <a:ext cx="6253992" cy="2769989"/>
          </a:xfrm>
          <a:prstGeom prst="rect">
            <a:avLst/>
          </a:prstGeom>
          <a:noFill/>
        </p:spPr>
        <p:txBody>
          <a:bodyPr wrap="square">
            <a:spAutoFit/>
          </a:bodyPr>
          <a:lstStyle/>
          <a:p>
            <a:pPr marL="342900" indent="-342900" rtl="0" fontAlgn="base">
              <a:spcBef>
                <a:spcPts val="600"/>
              </a:spcBef>
              <a:spcAft>
                <a:spcPts val="600"/>
              </a:spcAft>
              <a:buFont typeface="Arial" panose="020B0604020202020204" pitchFamily="34" charset="0"/>
              <a:buChar char="•"/>
            </a:pPr>
            <a:r>
              <a:rPr lang="en-US" sz="2200" b="1" i="0" u="none" strike="noStrike" dirty="0">
                <a:solidFill>
                  <a:srgbClr val="000000"/>
                </a:solidFill>
                <a:effectLst/>
                <a:latin typeface="Century Gothic" panose="020B0502020202020204" pitchFamily="34" charset="0"/>
              </a:rPr>
              <a:t>TDF 300mg + FTC 200mg</a:t>
            </a:r>
          </a:p>
          <a:p>
            <a:pPr marL="342900" indent="-342900" rtl="0" fontAlgn="base">
              <a:spcBef>
                <a:spcPts val="600"/>
              </a:spcBef>
              <a:spcAft>
                <a:spcPts val="600"/>
              </a:spcAft>
              <a:buFont typeface="Arial" panose="020B0604020202020204" pitchFamily="34" charset="0"/>
              <a:buChar char="•"/>
            </a:pPr>
            <a:r>
              <a:rPr lang="en-US" sz="2200" b="1" i="0" u="none" strike="noStrike" dirty="0">
                <a:solidFill>
                  <a:srgbClr val="000000"/>
                </a:solidFill>
                <a:effectLst/>
                <a:latin typeface="Century Gothic" panose="020B0502020202020204" pitchFamily="34" charset="0"/>
              </a:rPr>
              <a:t>TAF 25mg + FTC 200mg</a:t>
            </a:r>
          </a:p>
          <a:p>
            <a:pPr marL="342900" indent="-342900" rtl="0" fontAlgn="base">
              <a:spcBef>
                <a:spcPts val="600"/>
              </a:spcBef>
              <a:spcAft>
                <a:spcPts val="600"/>
              </a:spcAft>
              <a:buFont typeface="Arial" panose="020B0604020202020204" pitchFamily="34" charset="0"/>
              <a:buChar char="•"/>
            </a:pPr>
            <a:r>
              <a:rPr lang="en-US" sz="2200" b="1" i="0" u="none" strike="noStrike" dirty="0">
                <a:solidFill>
                  <a:srgbClr val="000000"/>
                </a:solidFill>
                <a:effectLst/>
                <a:latin typeface="Century Gothic" panose="020B0502020202020204" pitchFamily="34" charset="0"/>
              </a:rPr>
              <a:t>Dual Prevention Pill (DPP)</a:t>
            </a:r>
            <a:r>
              <a:rPr lang="en-US" sz="2200" b="1" i="1" u="none" strike="noStrike" dirty="0">
                <a:solidFill>
                  <a:srgbClr val="000000"/>
                </a:solidFill>
                <a:effectLst/>
                <a:latin typeface="Century Gothic" panose="020B0502020202020204" pitchFamily="34" charset="0"/>
              </a:rPr>
              <a:t> </a:t>
            </a:r>
            <a:r>
              <a:rPr lang="en-US" sz="2200" b="0" i="0" u="none" strike="noStrike" dirty="0">
                <a:solidFill>
                  <a:srgbClr val="000000"/>
                </a:solidFill>
                <a:effectLst/>
                <a:latin typeface="Century Gothic" panose="020B0502020202020204" pitchFamily="34" charset="0"/>
              </a:rPr>
              <a:t>- contains Tenofovir Disoproxil Fumarate (300mg), Emtricitabine</a:t>
            </a:r>
            <a:r>
              <a:rPr lang="en-US" sz="2200" b="0" i="0" u="none" strike="noStrike" dirty="0">
                <a:solidFill>
                  <a:srgbClr val="000000"/>
                </a:solidFill>
                <a:effectLst/>
                <a:latin typeface="Arial" panose="020B0604020202020204" pitchFamily="34" charset="0"/>
              </a:rPr>
              <a:t> </a:t>
            </a:r>
            <a:r>
              <a:rPr lang="en-US" sz="2200" b="0" i="0" u="none" strike="noStrike" dirty="0">
                <a:solidFill>
                  <a:srgbClr val="000000"/>
                </a:solidFill>
                <a:effectLst/>
                <a:latin typeface="Century Gothic" panose="020B0502020202020204" pitchFamily="34" charset="0"/>
              </a:rPr>
              <a:t>(200mg) (TDF/FTC), and Levonorgestrel (0.15mg) and Ethinyl Estradiol (0.03mg) (LNG/EE)</a:t>
            </a:r>
            <a:endParaRPr lang="en-US" sz="2200" b="1" i="0" u="none" strike="noStrike" dirty="0">
              <a:solidFill>
                <a:srgbClr val="000000"/>
              </a:solidFill>
              <a:effectLst/>
              <a:latin typeface="Arial" panose="020B0604020202020204" pitchFamily="34" charset="0"/>
            </a:endParaRPr>
          </a:p>
        </p:txBody>
      </p:sp>
    </p:spTree>
    <p:extLst>
      <p:ext uri="{BB962C8B-B14F-4D97-AF65-F5344CB8AC3E}">
        <p14:creationId xmlns:p14="http://schemas.microsoft.com/office/powerpoint/2010/main" val="257301581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76A2278-E14F-183D-70C2-F13684BAAD8D}"/>
            </a:ext>
          </a:extLst>
        </p:cNvPr>
        <p:cNvGrpSpPr/>
        <p:nvPr/>
      </p:nvGrpSpPr>
      <p:grpSpPr>
        <a:xfrm>
          <a:off x="0" y="0"/>
          <a:ext cx="0" cy="0"/>
          <a:chOff x="0" y="0"/>
          <a:chExt cx="0" cy="0"/>
        </a:xfrm>
      </p:grpSpPr>
      <p:sp>
        <p:nvSpPr>
          <p:cNvPr id="13" name="Google Shape;191;g3c255c7971e_0_153">
            <a:extLst>
              <a:ext uri="{FF2B5EF4-FFF2-40B4-BE49-F238E27FC236}">
                <a16:creationId xmlns:a16="http://schemas.microsoft.com/office/drawing/2014/main" id="{B34E39C8-C6AA-ACA6-61FE-9A2B4FD87DB2}"/>
              </a:ext>
            </a:extLst>
          </p:cNvPr>
          <p:cNvSpPr txBox="1">
            <a:spLocks/>
          </p:cNvSpPr>
          <p:nvPr/>
        </p:nvSpPr>
        <p:spPr>
          <a:xfrm>
            <a:off x="504353" y="543404"/>
            <a:ext cx="7561200" cy="1143000"/>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rgbClr val="000000"/>
              </a:buClr>
              <a:buSzPts val="1400"/>
              <a:buFont typeface="Arial"/>
              <a:buNone/>
              <a:defRPr sz="3300" b="0" i="0" u="none" strike="noStrike" cap="none">
                <a:solidFill>
                  <a:srgbClr val="007E00"/>
                </a:solidFill>
                <a:latin typeface="Century Gothic"/>
                <a:ea typeface="Century Gothic"/>
                <a:cs typeface="Century Gothic"/>
                <a:sym typeface="Century Gothic"/>
              </a:defRPr>
            </a:lvl1pPr>
            <a:lvl2pPr marR="0" lvl="1" algn="ctr" rtl="0">
              <a:lnSpc>
                <a:spcPct val="100000"/>
              </a:lnSpc>
              <a:spcBef>
                <a:spcPts val="0"/>
              </a:spcBef>
              <a:spcAft>
                <a:spcPts val="0"/>
              </a:spcAft>
              <a:buClr>
                <a:srgbClr val="000000"/>
              </a:buClr>
              <a:buSzPts val="1400"/>
              <a:buFont typeface="Arial"/>
              <a:buNone/>
              <a:defRPr sz="3300" b="0" i="0" u="none" strike="noStrike" cap="none">
                <a:solidFill>
                  <a:srgbClr val="007E00"/>
                </a:solidFill>
                <a:latin typeface="Century Gothic"/>
                <a:ea typeface="Century Gothic"/>
                <a:cs typeface="Century Gothic"/>
                <a:sym typeface="Century Gothic"/>
              </a:defRPr>
            </a:lvl2pPr>
            <a:lvl3pPr marR="0" lvl="2" algn="ctr" rtl="0">
              <a:lnSpc>
                <a:spcPct val="100000"/>
              </a:lnSpc>
              <a:spcBef>
                <a:spcPts val="0"/>
              </a:spcBef>
              <a:spcAft>
                <a:spcPts val="0"/>
              </a:spcAft>
              <a:buClr>
                <a:srgbClr val="000000"/>
              </a:buClr>
              <a:buSzPts val="1400"/>
              <a:buFont typeface="Arial"/>
              <a:buNone/>
              <a:defRPr sz="3300" b="0" i="0" u="none" strike="noStrike" cap="none">
                <a:solidFill>
                  <a:srgbClr val="007E00"/>
                </a:solidFill>
                <a:latin typeface="Century Gothic"/>
                <a:ea typeface="Century Gothic"/>
                <a:cs typeface="Century Gothic"/>
                <a:sym typeface="Century Gothic"/>
              </a:defRPr>
            </a:lvl3pPr>
            <a:lvl4pPr marR="0" lvl="3" algn="ctr" rtl="0">
              <a:lnSpc>
                <a:spcPct val="100000"/>
              </a:lnSpc>
              <a:spcBef>
                <a:spcPts val="0"/>
              </a:spcBef>
              <a:spcAft>
                <a:spcPts val="0"/>
              </a:spcAft>
              <a:buClr>
                <a:srgbClr val="000000"/>
              </a:buClr>
              <a:buSzPts val="1400"/>
              <a:buFont typeface="Arial"/>
              <a:buNone/>
              <a:defRPr sz="3300" b="0" i="0" u="none" strike="noStrike" cap="none">
                <a:solidFill>
                  <a:srgbClr val="007E00"/>
                </a:solidFill>
                <a:latin typeface="Century Gothic"/>
                <a:ea typeface="Century Gothic"/>
                <a:cs typeface="Century Gothic"/>
                <a:sym typeface="Century Gothic"/>
              </a:defRPr>
            </a:lvl4pPr>
            <a:lvl5pPr marR="0" lvl="4" algn="ctr" rtl="0">
              <a:lnSpc>
                <a:spcPct val="100000"/>
              </a:lnSpc>
              <a:spcBef>
                <a:spcPts val="0"/>
              </a:spcBef>
              <a:spcAft>
                <a:spcPts val="0"/>
              </a:spcAft>
              <a:buClr>
                <a:srgbClr val="000000"/>
              </a:buClr>
              <a:buSzPts val="1400"/>
              <a:buFont typeface="Arial"/>
              <a:buNone/>
              <a:defRPr sz="3300" b="0" i="0" u="none" strike="noStrike" cap="none">
                <a:solidFill>
                  <a:srgbClr val="007E00"/>
                </a:solidFill>
                <a:latin typeface="Century Gothic"/>
                <a:ea typeface="Century Gothic"/>
                <a:cs typeface="Century Gothic"/>
                <a:sym typeface="Century Gothic"/>
              </a:defRPr>
            </a:lvl5pPr>
            <a:lvl6pPr marR="0" lvl="5" algn="ctr" rtl="0">
              <a:lnSpc>
                <a:spcPct val="100000"/>
              </a:lnSpc>
              <a:spcBef>
                <a:spcPts val="0"/>
              </a:spcBef>
              <a:spcAft>
                <a:spcPts val="0"/>
              </a:spcAft>
              <a:buClr>
                <a:srgbClr val="000000"/>
              </a:buClr>
              <a:buSzPts val="1400"/>
              <a:buFont typeface="Arial"/>
              <a:buNone/>
              <a:defRPr sz="3300" b="0" i="0" u="none" strike="noStrike" cap="none">
                <a:solidFill>
                  <a:srgbClr val="007E00"/>
                </a:solidFill>
                <a:latin typeface="Arial"/>
                <a:ea typeface="Arial"/>
                <a:cs typeface="Arial"/>
                <a:sym typeface="Arial"/>
              </a:defRPr>
            </a:lvl6pPr>
            <a:lvl7pPr marR="0" lvl="6" algn="ctr" rtl="0">
              <a:lnSpc>
                <a:spcPct val="100000"/>
              </a:lnSpc>
              <a:spcBef>
                <a:spcPts val="0"/>
              </a:spcBef>
              <a:spcAft>
                <a:spcPts val="0"/>
              </a:spcAft>
              <a:buClr>
                <a:srgbClr val="000000"/>
              </a:buClr>
              <a:buSzPts val="1400"/>
              <a:buFont typeface="Arial"/>
              <a:buNone/>
              <a:defRPr sz="3300" b="0" i="0" u="none" strike="noStrike" cap="none">
                <a:solidFill>
                  <a:srgbClr val="007E00"/>
                </a:solidFill>
                <a:latin typeface="Arial"/>
                <a:ea typeface="Arial"/>
                <a:cs typeface="Arial"/>
                <a:sym typeface="Arial"/>
              </a:defRPr>
            </a:lvl7pPr>
            <a:lvl8pPr marR="0" lvl="7" algn="ctr" rtl="0">
              <a:lnSpc>
                <a:spcPct val="100000"/>
              </a:lnSpc>
              <a:spcBef>
                <a:spcPts val="0"/>
              </a:spcBef>
              <a:spcAft>
                <a:spcPts val="0"/>
              </a:spcAft>
              <a:buClr>
                <a:srgbClr val="000000"/>
              </a:buClr>
              <a:buSzPts val="1400"/>
              <a:buFont typeface="Arial"/>
              <a:buNone/>
              <a:defRPr sz="3300" b="0" i="0" u="none" strike="noStrike" cap="none">
                <a:solidFill>
                  <a:srgbClr val="007E00"/>
                </a:solidFill>
                <a:latin typeface="Arial"/>
                <a:ea typeface="Arial"/>
                <a:cs typeface="Arial"/>
                <a:sym typeface="Arial"/>
              </a:defRPr>
            </a:lvl8pPr>
            <a:lvl9pPr marR="0" lvl="8" algn="ctr" rtl="0">
              <a:lnSpc>
                <a:spcPct val="100000"/>
              </a:lnSpc>
              <a:spcBef>
                <a:spcPts val="0"/>
              </a:spcBef>
              <a:spcAft>
                <a:spcPts val="0"/>
              </a:spcAft>
              <a:buClr>
                <a:srgbClr val="000000"/>
              </a:buClr>
              <a:buSzPts val="1400"/>
              <a:buFont typeface="Arial"/>
              <a:buNone/>
              <a:defRPr sz="3300" b="0" i="0" u="none" strike="noStrike" cap="none">
                <a:solidFill>
                  <a:srgbClr val="007E00"/>
                </a:solidFill>
                <a:latin typeface="Arial"/>
                <a:ea typeface="Arial"/>
                <a:cs typeface="Arial"/>
                <a:sym typeface="Arial"/>
              </a:defRPr>
            </a:lvl9pPr>
          </a:lstStyle>
          <a:p>
            <a:pPr marL="0" marR="0" lvl="0" indent="0" algn="ctr" defTabSz="914400" rtl="0" eaLnBrk="1" fontAlgn="auto" latinLnBrk="0" hangingPunct="1">
              <a:lnSpc>
                <a:spcPct val="100000"/>
              </a:lnSpc>
              <a:spcBef>
                <a:spcPts val="0"/>
              </a:spcBef>
              <a:spcAft>
                <a:spcPts val="0"/>
              </a:spcAft>
              <a:buClr>
                <a:srgbClr val="007E00"/>
              </a:buClr>
              <a:buSzPts val="3600"/>
              <a:buFont typeface="Arial"/>
              <a:buNone/>
              <a:tabLst/>
              <a:defRPr/>
            </a:pPr>
            <a:r>
              <a:rPr kumimoji="0" lang="en-US" sz="3300" b="0" i="0" u="none" strike="noStrike" kern="0" cap="none" spc="0" normalizeH="0" baseline="0" noProof="0" dirty="0">
                <a:ln>
                  <a:noFill/>
                </a:ln>
                <a:solidFill>
                  <a:srgbClr val="007E00"/>
                </a:solidFill>
                <a:effectLst/>
                <a:uLnTx/>
                <a:uFillTx/>
                <a:latin typeface="Century Gothic"/>
                <a:sym typeface="Century Gothic"/>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0"/>
                  </a:ext>
                </a:extLst>
              </a:rPr>
              <a:t>TDF + FTC Profile</a:t>
            </a:r>
            <a:endParaRPr kumimoji="0" lang="en-US" sz="3300" b="0" i="0" u="none" strike="noStrike" kern="0" cap="none" spc="0" normalizeH="0" baseline="0" noProof="0" dirty="0">
              <a:ln>
                <a:noFill/>
              </a:ln>
              <a:solidFill>
                <a:srgbClr val="007E00"/>
              </a:solidFill>
              <a:effectLst/>
              <a:uLnTx/>
              <a:uFillTx/>
              <a:latin typeface="Century Gothic"/>
              <a:sym typeface="Century Gothic"/>
            </a:endParaRPr>
          </a:p>
        </p:txBody>
      </p:sp>
      <p:sp>
        <p:nvSpPr>
          <p:cNvPr id="4" name="TextBox 3">
            <a:extLst>
              <a:ext uri="{FF2B5EF4-FFF2-40B4-BE49-F238E27FC236}">
                <a16:creationId xmlns:a16="http://schemas.microsoft.com/office/drawing/2014/main" id="{BE78F82C-3CEA-5801-6E54-0C2B37797632}"/>
              </a:ext>
            </a:extLst>
          </p:cNvPr>
          <p:cNvSpPr txBox="1"/>
          <p:nvPr/>
        </p:nvSpPr>
        <p:spPr>
          <a:xfrm>
            <a:off x="0" y="6580757"/>
            <a:ext cx="4572000" cy="246221"/>
          </a:xfrm>
          <a:prstGeom prst="rect">
            <a:avLst/>
          </a:prstGeom>
          <a:noFill/>
        </p:spPr>
        <p:txBody>
          <a:bodyPr wrap="square">
            <a:spAutoFit/>
          </a:bodyPr>
          <a:lstStyle/>
          <a:p>
            <a:pPr rtl="0">
              <a:buNone/>
            </a:pPr>
            <a:r>
              <a:rPr lang="en-US" sz="1000" b="1" i="0" u="none" strike="noStrike" dirty="0">
                <a:solidFill>
                  <a:srgbClr val="000000"/>
                </a:solidFill>
                <a:effectLst/>
                <a:latin typeface="Century Gothic" panose="020B0502020202020204" pitchFamily="34" charset="0"/>
              </a:rPr>
              <a:t>Table 1: TDF + FTC Profile</a:t>
            </a:r>
            <a:endParaRPr lang="en-US" sz="1000" b="1" dirty="0">
              <a:effectLst/>
              <a:latin typeface="Century Gothic" panose="020B0502020202020204" pitchFamily="34" charset="0"/>
            </a:endParaRPr>
          </a:p>
        </p:txBody>
      </p:sp>
      <p:graphicFrame>
        <p:nvGraphicFramePr>
          <p:cNvPr id="8" name="Table 7">
            <a:extLst>
              <a:ext uri="{FF2B5EF4-FFF2-40B4-BE49-F238E27FC236}">
                <a16:creationId xmlns:a16="http://schemas.microsoft.com/office/drawing/2014/main" id="{4EAA6FB2-295C-8BBA-1D4C-8A70DC0A7B7F}"/>
              </a:ext>
            </a:extLst>
          </p:cNvPr>
          <p:cNvGraphicFramePr>
            <a:graphicFrameLocks noGrp="1"/>
          </p:cNvGraphicFramePr>
          <p:nvPr>
            <p:extLst>
              <p:ext uri="{D42A27DB-BD31-4B8C-83A1-F6EECF244321}">
                <p14:modId xmlns:p14="http://schemas.microsoft.com/office/powerpoint/2010/main" val="1422284930"/>
              </p:ext>
            </p:extLst>
          </p:nvPr>
        </p:nvGraphicFramePr>
        <p:xfrm>
          <a:off x="226503" y="1825142"/>
          <a:ext cx="8539992" cy="4616876"/>
        </p:xfrm>
        <a:graphic>
          <a:graphicData uri="http://schemas.openxmlformats.org/drawingml/2006/table">
            <a:tbl>
              <a:tblPr firstRow="1" firstCol="1" bandRow="1">
                <a:noFill/>
              </a:tblPr>
              <a:tblGrid>
                <a:gridCol w="2672496">
                  <a:extLst>
                    <a:ext uri="{9D8B030D-6E8A-4147-A177-3AD203B41FA5}">
                      <a16:colId xmlns:a16="http://schemas.microsoft.com/office/drawing/2014/main" val="3573253653"/>
                    </a:ext>
                  </a:extLst>
                </a:gridCol>
                <a:gridCol w="5867496">
                  <a:extLst>
                    <a:ext uri="{9D8B030D-6E8A-4147-A177-3AD203B41FA5}">
                      <a16:colId xmlns:a16="http://schemas.microsoft.com/office/drawing/2014/main" val="1422632412"/>
                    </a:ext>
                  </a:extLst>
                </a:gridCol>
              </a:tblGrid>
              <a:tr h="171716">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l" rtl="0">
                        <a:lnSpc>
                          <a:spcPct val="107000"/>
                        </a:lnSpc>
                        <a:spcBef>
                          <a:spcPts val="0"/>
                        </a:spcBef>
                        <a:spcAft>
                          <a:spcPts val="0"/>
                        </a:spcAft>
                        <a:buClr>
                          <a:srgbClr val="000000"/>
                        </a:buClr>
                        <a:buSzPts val="1100"/>
                        <a:buFont typeface="Arial"/>
                        <a:buNone/>
                      </a:pPr>
                      <a:r>
                        <a:rPr lang="en-CA" sz="1100" b="1" u="none" strike="noStrike" cap="none" dirty="0">
                          <a:latin typeface="Century Gothic" panose="020B0502020202020204" pitchFamily="34" charset="0"/>
                        </a:rPr>
                        <a:t>Profile</a:t>
                      </a:r>
                      <a:endParaRPr sz="1100" b="1" u="none" strike="noStrike" cap="none" dirty="0">
                        <a:latin typeface="Century Gothic" panose="020B0502020202020204" pitchFamily="34" charset="0"/>
                        <a:ea typeface="Calibri"/>
                        <a:cs typeface="Calibri"/>
                        <a:sym typeface="Calibri"/>
                      </a:endParaRPr>
                    </a:p>
                  </a:txBody>
                  <a:tcPr marL="68575" marR="68575" marT="0" marB="0">
                    <a:lnL w="12700" cmpd="sng">
                      <a:solidFill>
                        <a:prstClr val="black"/>
                      </a:solidFill>
                      <a:prstDash val="solid"/>
                    </a:lnL>
                    <a:lnR w="12700" cmpd="sng">
                      <a:solidFill>
                        <a:prstClr val="black"/>
                      </a:solidFill>
                      <a:prstDash val="solid"/>
                    </a:lnR>
                    <a:lnT w="12700" cmpd="sng">
                      <a:solidFill>
                        <a:prstClr val="black"/>
                      </a:solidFill>
                      <a:prstDash val="solid"/>
                    </a:lnT>
                    <a:lnB w="12700" cmpd="sng">
                      <a:solidFill>
                        <a:prstClr val="black"/>
                      </a:solidFill>
                      <a:prstDash val="solid"/>
                    </a:lnB>
                    <a:lnTlToBr w="12700" cmpd="sng">
                      <a:noFill/>
                      <a:prstDash val="solid"/>
                    </a:lnTlToBr>
                    <a:lnBlToTr w="12700" cmpd="sng">
                      <a:noFill/>
                      <a:prstDash val="solid"/>
                    </a:lnBlToTr>
                    <a:solidFill>
                      <a:schemeClr val="bg2">
                        <a:lumMod val="90000"/>
                      </a:schemeClr>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l" rtl="0">
                        <a:lnSpc>
                          <a:spcPct val="107000"/>
                        </a:lnSpc>
                        <a:spcBef>
                          <a:spcPts val="0"/>
                        </a:spcBef>
                        <a:spcAft>
                          <a:spcPts val="0"/>
                        </a:spcAft>
                        <a:buClr>
                          <a:srgbClr val="000000"/>
                        </a:buClr>
                        <a:buSzPts val="1100"/>
                        <a:buFont typeface="Arial"/>
                        <a:buNone/>
                      </a:pPr>
                      <a:r>
                        <a:rPr lang="en-CA" sz="1100" b="1" u="none" strike="noStrike" cap="none" dirty="0">
                          <a:latin typeface="Century Gothic" panose="020B0502020202020204" pitchFamily="34" charset="0"/>
                        </a:rPr>
                        <a:t>Details</a:t>
                      </a:r>
                      <a:endParaRPr sz="1100" b="1" u="none" strike="noStrike" cap="none" dirty="0">
                        <a:latin typeface="Century Gothic" panose="020B0502020202020204" pitchFamily="34" charset="0"/>
                        <a:ea typeface="Calibri"/>
                        <a:cs typeface="Calibri"/>
                        <a:sym typeface="Calibri"/>
                      </a:endParaRPr>
                    </a:p>
                  </a:txBody>
                  <a:tcPr marL="68575" marR="68575" marT="0" marB="0">
                    <a:lnL w="12700" cmpd="sng">
                      <a:solidFill>
                        <a:prstClr val="black"/>
                      </a:solidFill>
                      <a:prstDash val="solid"/>
                    </a:lnL>
                    <a:lnR w="12700" cmpd="sng">
                      <a:solidFill>
                        <a:prstClr val="black"/>
                      </a:solidFill>
                      <a:prstDash val="solid"/>
                    </a:lnR>
                    <a:lnT w="12700" cmpd="sng">
                      <a:solidFill>
                        <a:prstClr val="black"/>
                      </a:solidFill>
                      <a:prstDash val="solid"/>
                    </a:lnT>
                    <a:lnB w="12700" cmpd="sng">
                      <a:solidFill>
                        <a:prstClr val="black"/>
                      </a:solidFill>
                      <a:prstDash val="solid"/>
                    </a:lnB>
                    <a:lnTlToBr w="12700" cmpd="sng">
                      <a:noFill/>
                      <a:prstDash val="solid"/>
                    </a:lnTlToBr>
                    <a:lnBlToTr w="12700" cmpd="sng">
                      <a:noFill/>
                      <a:prstDash val="solid"/>
                    </a:lnBlToTr>
                    <a:solidFill>
                      <a:schemeClr val="bg2">
                        <a:lumMod val="90000"/>
                      </a:schemeClr>
                    </a:solidFill>
                  </a:tcPr>
                </a:tc>
                <a:extLst>
                  <a:ext uri="{0D108BD9-81ED-4DB2-BD59-A6C34878D82A}">
                    <a16:rowId xmlns:a16="http://schemas.microsoft.com/office/drawing/2014/main" val="2295009424"/>
                  </a:ext>
                </a:extLst>
              </a:tr>
              <a:tr h="198706">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l" rtl="0">
                        <a:lnSpc>
                          <a:spcPct val="107000"/>
                        </a:lnSpc>
                        <a:spcBef>
                          <a:spcPts val="0"/>
                        </a:spcBef>
                        <a:spcAft>
                          <a:spcPts val="0"/>
                        </a:spcAft>
                        <a:buClr>
                          <a:srgbClr val="000000"/>
                        </a:buClr>
                        <a:buSzPts val="1100"/>
                        <a:buFont typeface="Arial"/>
                        <a:buNone/>
                      </a:pPr>
                      <a:r>
                        <a:rPr lang="en-CA" sz="1100" b="1" u="none" strike="noStrike" cap="none" dirty="0">
                          <a:latin typeface="Century Gothic" panose="020B0502020202020204" pitchFamily="34" charset="0"/>
                        </a:rPr>
                        <a:t>Drug Class</a:t>
                      </a:r>
                      <a:endParaRPr sz="1100" b="1" u="none" strike="noStrike" cap="none" dirty="0">
                        <a:latin typeface="Century Gothic" panose="020B0502020202020204" pitchFamily="34" charset="0"/>
                        <a:ea typeface="Calibri"/>
                        <a:cs typeface="Calibri"/>
                        <a:sym typeface="Calibri"/>
                      </a:endParaRPr>
                    </a:p>
                  </a:txBody>
                  <a:tcPr marL="68575" marR="68575" marT="0" marB="0">
                    <a:lnL w="12700" cmpd="sng">
                      <a:solidFill>
                        <a:prstClr val="black"/>
                      </a:solidFill>
                      <a:prstDash val="solid"/>
                    </a:lnL>
                    <a:lnR w="12700" cmpd="sng">
                      <a:solidFill>
                        <a:prstClr val="black"/>
                      </a:solidFill>
                      <a:prstDash val="solid"/>
                    </a:lnR>
                    <a:lnT w="12700" cmpd="sng">
                      <a:solidFill>
                        <a:prstClr val="black"/>
                      </a:solidFill>
                      <a:prstDash val="solid"/>
                    </a:lnT>
                    <a:lnB w="12700" cmpd="sng">
                      <a:solidFill>
                        <a:prstClr val="black"/>
                      </a:solidFill>
                      <a:prstDash val="solid"/>
                    </a:lnB>
                    <a:lnTlToBr w="12700" cmpd="sng">
                      <a:noFill/>
                      <a:prstDash val="solid"/>
                    </a:lnTlToBr>
                    <a:lnBlToTr w="12700" cmpd="sng">
                      <a:noFill/>
                      <a:prstDash val="solid"/>
                    </a:lnBlToTr>
                    <a:solidFill>
                      <a:schemeClr val="bg2">
                        <a:lumMod val="90000"/>
                      </a:schemeClr>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l" rtl="0">
                        <a:lnSpc>
                          <a:spcPct val="107000"/>
                        </a:lnSpc>
                        <a:spcBef>
                          <a:spcPts val="0"/>
                        </a:spcBef>
                        <a:spcAft>
                          <a:spcPts val="0"/>
                        </a:spcAft>
                        <a:buClr>
                          <a:srgbClr val="000000"/>
                        </a:buClr>
                        <a:buSzPts val="1100"/>
                        <a:buFont typeface="Arial"/>
                        <a:buNone/>
                      </a:pPr>
                      <a:r>
                        <a:rPr lang="en-CA" sz="1100" u="none" strike="noStrike" cap="none" dirty="0">
                          <a:latin typeface="Century Gothic" panose="020B0502020202020204" pitchFamily="34" charset="0"/>
                        </a:rPr>
                        <a:t>Nucleoside/tide Reverse Transcriptase Inhibitors (NRTI)</a:t>
                      </a:r>
                      <a:endParaRPr sz="1100" u="none" strike="noStrike" cap="none" dirty="0">
                        <a:latin typeface="Century Gothic" panose="020B0502020202020204" pitchFamily="34" charset="0"/>
                        <a:ea typeface="Calibri"/>
                        <a:cs typeface="Calibri"/>
                        <a:sym typeface="Calibri"/>
                      </a:endParaRPr>
                    </a:p>
                  </a:txBody>
                  <a:tcPr marL="68575" marR="68575" marT="0" marB="0">
                    <a:lnL w="12700" cmpd="sng">
                      <a:solidFill>
                        <a:prstClr val="black"/>
                      </a:solidFill>
                      <a:prstDash val="solid"/>
                    </a:lnL>
                    <a:lnR w="12700" cmpd="sng">
                      <a:solidFill>
                        <a:prstClr val="black"/>
                      </a:solidFill>
                      <a:prstDash val="solid"/>
                    </a:lnR>
                    <a:lnT w="12700" cmpd="sng">
                      <a:solidFill>
                        <a:prstClr val="black"/>
                      </a:solidFill>
                      <a:prstDash val="solid"/>
                    </a:lnT>
                    <a:lnB w="12700" cmpd="sng">
                      <a:solidFill>
                        <a:prstClr val="black"/>
                      </a:solidFill>
                      <a:prstDash val="solid"/>
                    </a:lnB>
                    <a:lnTlToBr w="12700" cmpd="sng">
                      <a:noFill/>
                      <a:prstDash val="solid"/>
                    </a:lnTlToBr>
                    <a:lnBlToTr w="12700" cmpd="sng">
                      <a:noFill/>
                      <a:prstDash val="solid"/>
                    </a:lnBlToTr>
                    <a:noFill/>
                  </a:tcPr>
                </a:tc>
                <a:extLst>
                  <a:ext uri="{0D108BD9-81ED-4DB2-BD59-A6C34878D82A}">
                    <a16:rowId xmlns:a16="http://schemas.microsoft.com/office/drawing/2014/main" val="2252192730"/>
                  </a:ext>
                </a:extLst>
              </a:tr>
              <a:tr h="198706">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l" rtl="0">
                        <a:lnSpc>
                          <a:spcPct val="107000"/>
                        </a:lnSpc>
                        <a:spcBef>
                          <a:spcPts val="0"/>
                        </a:spcBef>
                        <a:spcAft>
                          <a:spcPts val="0"/>
                        </a:spcAft>
                        <a:buClr>
                          <a:srgbClr val="000000"/>
                        </a:buClr>
                        <a:buSzPts val="1100"/>
                        <a:buFont typeface="Arial"/>
                        <a:buNone/>
                      </a:pPr>
                      <a:r>
                        <a:rPr lang="en-CA" sz="1100" b="1" u="none" strike="noStrike" cap="none" dirty="0">
                          <a:latin typeface="Century Gothic" panose="020B0502020202020204" pitchFamily="34" charset="0"/>
                        </a:rPr>
                        <a:t>Formulation</a:t>
                      </a:r>
                      <a:endParaRPr sz="1100" b="1" u="none" strike="noStrike" cap="none" dirty="0">
                        <a:latin typeface="Century Gothic" panose="020B0502020202020204" pitchFamily="34" charset="0"/>
                        <a:ea typeface="Calibri"/>
                        <a:cs typeface="Calibri"/>
                        <a:sym typeface="Calibri"/>
                      </a:endParaRPr>
                    </a:p>
                  </a:txBody>
                  <a:tcPr marL="68575" marR="68575" marT="0" marB="0">
                    <a:lnL w="12700" cmpd="sng">
                      <a:solidFill>
                        <a:prstClr val="black"/>
                      </a:solidFill>
                      <a:prstDash val="solid"/>
                    </a:lnL>
                    <a:lnR w="12700" cmpd="sng">
                      <a:solidFill>
                        <a:prstClr val="black"/>
                      </a:solidFill>
                      <a:prstDash val="solid"/>
                    </a:lnR>
                    <a:lnT w="12700" cmpd="sng">
                      <a:solidFill>
                        <a:prstClr val="black"/>
                      </a:solidFill>
                      <a:prstDash val="solid"/>
                    </a:lnT>
                    <a:lnB w="12700" cmpd="sng">
                      <a:solidFill>
                        <a:prstClr val="black"/>
                      </a:solidFill>
                      <a:prstDash val="solid"/>
                    </a:lnB>
                    <a:lnTlToBr w="12700" cmpd="sng">
                      <a:noFill/>
                      <a:prstDash val="solid"/>
                    </a:lnTlToBr>
                    <a:lnBlToTr w="12700" cmpd="sng">
                      <a:noFill/>
                      <a:prstDash val="solid"/>
                    </a:lnBlToTr>
                    <a:solidFill>
                      <a:schemeClr val="bg2">
                        <a:lumMod val="90000"/>
                      </a:schemeClr>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l" rtl="0">
                        <a:lnSpc>
                          <a:spcPct val="107000"/>
                        </a:lnSpc>
                        <a:spcBef>
                          <a:spcPts val="0"/>
                        </a:spcBef>
                        <a:spcAft>
                          <a:spcPts val="0"/>
                        </a:spcAft>
                        <a:buClr>
                          <a:srgbClr val="000000"/>
                        </a:buClr>
                        <a:buSzPts val="1100"/>
                        <a:buFont typeface="Arial"/>
                        <a:buNone/>
                      </a:pPr>
                      <a:r>
                        <a:rPr lang="en-CA" sz="1100" u="none" strike="noStrike" cap="none" dirty="0">
                          <a:latin typeface="Century Gothic" panose="020B0502020202020204" pitchFamily="34" charset="0"/>
                        </a:rPr>
                        <a:t>Tablet</a:t>
                      </a:r>
                      <a:endParaRPr sz="1100" u="none" strike="noStrike" cap="none" dirty="0">
                        <a:latin typeface="Century Gothic" panose="020B0502020202020204" pitchFamily="34" charset="0"/>
                        <a:ea typeface="Calibri"/>
                        <a:cs typeface="Calibri"/>
                        <a:sym typeface="Calibri"/>
                      </a:endParaRPr>
                    </a:p>
                  </a:txBody>
                  <a:tcPr marL="68575" marR="68575" marT="0" marB="0">
                    <a:lnL w="12700" cmpd="sng">
                      <a:solidFill>
                        <a:prstClr val="black"/>
                      </a:solidFill>
                      <a:prstDash val="solid"/>
                    </a:lnL>
                    <a:lnR w="12700" cmpd="sng">
                      <a:solidFill>
                        <a:prstClr val="black"/>
                      </a:solidFill>
                      <a:prstDash val="solid"/>
                    </a:lnR>
                    <a:lnT w="12700" cmpd="sng">
                      <a:solidFill>
                        <a:prstClr val="black"/>
                      </a:solidFill>
                      <a:prstDash val="solid"/>
                    </a:lnT>
                    <a:lnB w="12700" cmpd="sng">
                      <a:solidFill>
                        <a:prstClr val="black"/>
                      </a:solidFill>
                      <a:prstDash val="solid"/>
                    </a:lnB>
                    <a:lnTlToBr w="12700" cmpd="sng">
                      <a:noFill/>
                      <a:prstDash val="solid"/>
                    </a:lnTlToBr>
                    <a:lnBlToTr w="12700" cmpd="sng">
                      <a:noFill/>
                      <a:prstDash val="solid"/>
                    </a:lnBlToTr>
                    <a:noFill/>
                  </a:tcPr>
                </a:tc>
                <a:extLst>
                  <a:ext uri="{0D108BD9-81ED-4DB2-BD59-A6C34878D82A}">
                    <a16:rowId xmlns:a16="http://schemas.microsoft.com/office/drawing/2014/main" val="392201426"/>
                  </a:ext>
                </a:extLst>
              </a:tr>
              <a:tr h="1272540">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l" rtl="0">
                        <a:lnSpc>
                          <a:spcPct val="107000"/>
                        </a:lnSpc>
                        <a:spcBef>
                          <a:spcPts val="0"/>
                        </a:spcBef>
                        <a:spcAft>
                          <a:spcPts val="0"/>
                        </a:spcAft>
                        <a:buClr>
                          <a:srgbClr val="000000"/>
                        </a:buClr>
                        <a:buSzPts val="1100"/>
                        <a:buFont typeface="Arial"/>
                        <a:buNone/>
                      </a:pPr>
                      <a:r>
                        <a:rPr lang="en-CA" sz="1100" b="1" u="none" strike="noStrike" cap="none" dirty="0">
                          <a:latin typeface="Century Gothic" panose="020B0502020202020204" pitchFamily="34" charset="0"/>
                        </a:rPr>
                        <a:t>Pharmacodynamics</a:t>
                      </a:r>
                      <a:endParaRPr sz="1100" b="1" u="none" strike="noStrike" cap="none" dirty="0">
                        <a:latin typeface="Century Gothic" panose="020B0502020202020204" pitchFamily="34" charset="0"/>
                        <a:ea typeface="Calibri"/>
                        <a:cs typeface="Calibri"/>
                        <a:sym typeface="Calibri"/>
                      </a:endParaRPr>
                    </a:p>
                  </a:txBody>
                  <a:tcPr marL="68575" marR="68575" marT="0" marB="0">
                    <a:lnL w="12700" cmpd="sng">
                      <a:solidFill>
                        <a:prstClr val="black"/>
                      </a:solidFill>
                      <a:prstDash val="solid"/>
                    </a:lnL>
                    <a:lnR w="12700" cmpd="sng">
                      <a:solidFill>
                        <a:prstClr val="black"/>
                      </a:solidFill>
                      <a:prstDash val="solid"/>
                    </a:lnR>
                    <a:lnT w="12700" cmpd="sng">
                      <a:solidFill>
                        <a:prstClr val="black"/>
                      </a:solidFill>
                      <a:prstDash val="solid"/>
                    </a:lnT>
                    <a:lnB w="12700" cmpd="sng">
                      <a:solidFill>
                        <a:prstClr val="black"/>
                      </a:solidFill>
                      <a:prstDash val="solid"/>
                    </a:lnB>
                    <a:lnTlToBr w="12700" cmpd="sng">
                      <a:noFill/>
                      <a:prstDash val="solid"/>
                    </a:lnTlToBr>
                    <a:lnBlToTr w="12700" cmpd="sng">
                      <a:noFill/>
                      <a:prstDash val="solid"/>
                    </a:lnBlToTr>
                    <a:solidFill>
                      <a:schemeClr val="bg2">
                        <a:lumMod val="90000"/>
                      </a:schemeClr>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l" rtl="0">
                        <a:lnSpc>
                          <a:spcPct val="107000"/>
                        </a:lnSpc>
                        <a:spcBef>
                          <a:spcPts val="0"/>
                        </a:spcBef>
                        <a:spcAft>
                          <a:spcPts val="0"/>
                        </a:spcAft>
                        <a:buClr>
                          <a:srgbClr val="000000"/>
                        </a:buClr>
                        <a:buSzPts val="1100"/>
                        <a:buFont typeface="Arial"/>
                        <a:buNone/>
                      </a:pPr>
                      <a:r>
                        <a:rPr lang="en-CA" sz="1100" u="none" strike="noStrike" cap="none" dirty="0">
                          <a:latin typeface="Century Gothic" panose="020B0502020202020204" pitchFamily="34" charset="0"/>
                        </a:rPr>
                        <a:t>TDF and FTC act synergistically by inhibiting HIV reverse transcriptase, resulting in chain termination and suppression of HIV replication.</a:t>
                      </a:r>
                      <a:endParaRPr sz="1100" u="none" strike="noStrike" cap="none" dirty="0">
                        <a:latin typeface="Century Gothic" panose="020B0502020202020204" pitchFamily="34" charset="0"/>
                      </a:endParaRPr>
                    </a:p>
                    <a:p>
                      <a:pPr marL="0" marR="0" lvl="0" indent="0" algn="l" rtl="0">
                        <a:lnSpc>
                          <a:spcPct val="107000"/>
                        </a:lnSpc>
                        <a:spcBef>
                          <a:spcPts val="800"/>
                        </a:spcBef>
                        <a:spcAft>
                          <a:spcPts val="0"/>
                        </a:spcAft>
                        <a:buClr>
                          <a:srgbClr val="000000"/>
                        </a:buClr>
                        <a:buSzPts val="1100"/>
                        <a:buFont typeface="Arial"/>
                        <a:buNone/>
                      </a:pPr>
                      <a:r>
                        <a:rPr lang="en-CA" sz="1100" u="none" strike="noStrike" cap="none" dirty="0">
                          <a:latin typeface="Century Gothic" panose="020B0502020202020204" pitchFamily="34" charset="0"/>
                        </a:rPr>
                        <a:t> </a:t>
                      </a:r>
                      <a:endParaRPr sz="1100" u="none" strike="noStrike" cap="none" dirty="0">
                        <a:latin typeface="Century Gothic" panose="020B0502020202020204" pitchFamily="34" charset="0"/>
                      </a:endParaRPr>
                    </a:p>
                    <a:p>
                      <a:pPr marL="0" marR="0" lvl="0" indent="0" algn="l" rtl="0">
                        <a:lnSpc>
                          <a:spcPct val="107000"/>
                        </a:lnSpc>
                        <a:spcBef>
                          <a:spcPts val="800"/>
                        </a:spcBef>
                        <a:spcAft>
                          <a:spcPts val="0"/>
                        </a:spcAft>
                        <a:buClr>
                          <a:srgbClr val="000000"/>
                        </a:buClr>
                        <a:buSzPts val="1100"/>
                        <a:buFont typeface="Arial"/>
                        <a:buNone/>
                      </a:pPr>
                      <a:r>
                        <a:rPr lang="en-CA" sz="1100" u="none" strike="noStrike" cap="none" dirty="0">
                          <a:latin typeface="Century Gothic" panose="020B0502020202020204" pitchFamily="34" charset="0"/>
                        </a:rPr>
                        <a:t>Onset of protection: 7 days of consistent daily use </a:t>
                      </a:r>
                      <a:endParaRPr sz="1100" u="none" strike="noStrike" cap="none" dirty="0">
                        <a:latin typeface="Century Gothic" panose="020B0502020202020204" pitchFamily="34" charset="0"/>
                        <a:ea typeface="Calibri"/>
                        <a:cs typeface="Calibri"/>
                        <a:sym typeface="Calibri"/>
                      </a:endParaRPr>
                    </a:p>
                  </a:txBody>
                  <a:tcPr marL="68575" marR="68575" marT="0" marB="0">
                    <a:lnL w="12700" cmpd="sng">
                      <a:solidFill>
                        <a:prstClr val="black"/>
                      </a:solidFill>
                      <a:prstDash val="solid"/>
                    </a:lnL>
                    <a:lnR w="12700" cmpd="sng">
                      <a:solidFill>
                        <a:prstClr val="black"/>
                      </a:solidFill>
                      <a:prstDash val="solid"/>
                    </a:lnR>
                    <a:lnT w="12700" cmpd="sng">
                      <a:solidFill>
                        <a:prstClr val="black"/>
                      </a:solidFill>
                      <a:prstDash val="solid"/>
                    </a:lnT>
                    <a:lnB w="12700" cmpd="sng">
                      <a:solidFill>
                        <a:prstClr val="black"/>
                      </a:solidFill>
                      <a:prstDash val="solid"/>
                    </a:lnB>
                    <a:lnTlToBr w="12700" cmpd="sng">
                      <a:noFill/>
                      <a:prstDash val="solid"/>
                    </a:lnTlToBr>
                    <a:lnBlToTr w="12700" cmpd="sng">
                      <a:noFill/>
                      <a:prstDash val="solid"/>
                    </a:lnBlToTr>
                    <a:noFill/>
                  </a:tcPr>
                </a:tc>
                <a:extLst>
                  <a:ext uri="{0D108BD9-81ED-4DB2-BD59-A6C34878D82A}">
                    <a16:rowId xmlns:a16="http://schemas.microsoft.com/office/drawing/2014/main" val="2052376568"/>
                  </a:ext>
                </a:extLst>
              </a:tr>
              <a:tr h="198706">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l" rtl="0">
                        <a:lnSpc>
                          <a:spcPct val="107000"/>
                        </a:lnSpc>
                        <a:spcBef>
                          <a:spcPts val="0"/>
                        </a:spcBef>
                        <a:spcAft>
                          <a:spcPts val="0"/>
                        </a:spcAft>
                        <a:buClr>
                          <a:srgbClr val="000000"/>
                        </a:buClr>
                        <a:buSzPts val="1100"/>
                        <a:buFont typeface="Arial"/>
                        <a:buNone/>
                      </a:pPr>
                      <a:r>
                        <a:rPr lang="en-CA" sz="1100" b="1" u="none" strike="noStrike" cap="none" dirty="0">
                          <a:latin typeface="Century Gothic" panose="020B0502020202020204" pitchFamily="34" charset="0"/>
                        </a:rPr>
                        <a:t>Effectiveness</a:t>
                      </a:r>
                      <a:endParaRPr sz="1100" b="1" u="none" strike="noStrike" cap="none" dirty="0">
                        <a:latin typeface="Century Gothic" panose="020B0502020202020204" pitchFamily="34" charset="0"/>
                        <a:ea typeface="Calibri"/>
                        <a:cs typeface="Calibri"/>
                        <a:sym typeface="Calibri"/>
                      </a:endParaRPr>
                    </a:p>
                  </a:txBody>
                  <a:tcPr marL="68575" marR="68575" marT="0" marB="0">
                    <a:lnL w="12700" cmpd="sng">
                      <a:solidFill>
                        <a:prstClr val="black"/>
                      </a:solidFill>
                      <a:prstDash val="solid"/>
                    </a:lnL>
                    <a:lnR w="12700" cmpd="sng">
                      <a:solidFill>
                        <a:prstClr val="black"/>
                      </a:solidFill>
                      <a:prstDash val="solid"/>
                    </a:lnR>
                    <a:lnT w="12700" cmpd="sng">
                      <a:solidFill>
                        <a:prstClr val="black"/>
                      </a:solidFill>
                      <a:prstDash val="solid"/>
                    </a:lnT>
                    <a:lnB w="12700" cmpd="sng">
                      <a:solidFill>
                        <a:prstClr val="black"/>
                      </a:solidFill>
                      <a:prstDash val="solid"/>
                    </a:lnB>
                    <a:lnTlToBr w="12700" cmpd="sng">
                      <a:noFill/>
                      <a:prstDash val="solid"/>
                    </a:lnTlToBr>
                    <a:lnBlToTr w="12700" cmpd="sng">
                      <a:noFill/>
                      <a:prstDash val="solid"/>
                    </a:lnBlToTr>
                    <a:solidFill>
                      <a:schemeClr val="bg2">
                        <a:lumMod val="90000"/>
                      </a:schemeClr>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l" rtl="0">
                        <a:lnSpc>
                          <a:spcPct val="107000"/>
                        </a:lnSpc>
                        <a:spcBef>
                          <a:spcPts val="0"/>
                        </a:spcBef>
                        <a:spcAft>
                          <a:spcPts val="0"/>
                        </a:spcAft>
                        <a:buClr>
                          <a:srgbClr val="000000"/>
                        </a:buClr>
                        <a:buSzPts val="1100"/>
                        <a:buFont typeface="Arial"/>
                        <a:buNone/>
                      </a:pPr>
                      <a:r>
                        <a:rPr lang="en-CA" sz="1100" u="none" strike="noStrike" cap="none" dirty="0">
                          <a:latin typeface="Century Gothic" panose="020B0502020202020204" pitchFamily="34" charset="0"/>
                        </a:rPr>
                        <a:t>&gt;95 % </a:t>
                      </a:r>
                      <a:endParaRPr sz="1100" u="none" strike="noStrike" cap="none" dirty="0">
                        <a:latin typeface="Century Gothic" panose="020B0502020202020204" pitchFamily="34" charset="0"/>
                        <a:ea typeface="Calibri"/>
                        <a:cs typeface="Calibri"/>
                        <a:sym typeface="Calibri"/>
                      </a:endParaRPr>
                    </a:p>
                  </a:txBody>
                  <a:tcPr marL="68575" marR="68575" marT="0" marB="0">
                    <a:lnL w="12700" cmpd="sng">
                      <a:solidFill>
                        <a:prstClr val="black"/>
                      </a:solidFill>
                      <a:prstDash val="solid"/>
                    </a:lnL>
                    <a:lnR w="12700" cmpd="sng">
                      <a:solidFill>
                        <a:prstClr val="black"/>
                      </a:solidFill>
                      <a:prstDash val="solid"/>
                    </a:lnR>
                    <a:lnT w="12700" cmpd="sng">
                      <a:solidFill>
                        <a:prstClr val="black"/>
                      </a:solidFill>
                      <a:prstDash val="solid"/>
                    </a:lnT>
                    <a:lnB w="12700" cmpd="sng">
                      <a:solidFill>
                        <a:prstClr val="black"/>
                      </a:solidFill>
                      <a:prstDash val="solid"/>
                    </a:lnB>
                    <a:lnTlToBr w="12700" cmpd="sng">
                      <a:noFill/>
                      <a:prstDash val="solid"/>
                    </a:lnTlToBr>
                    <a:lnBlToTr w="12700" cmpd="sng">
                      <a:noFill/>
                      <a:prstDash val="solid"/>
                    </a:lnBlToTr>
                    <a:noFill/>
                  </a:tcPr>
                </a:tc>
                <a:extLst>
                  <a:ext uri="{0D108BD9-81ED-4DB2-BD59-A6C34878D82A}">
                    <a16:rowId xmlns:a16="http://schemas.microsoft.com/office/drawing/2014/main" val="930671111"/>
                  </a:ext>
                </a:extLst>
              </a:tr>
              <a:tr h="198706">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l" rtl="0">
                        <a:lnSpc>
                          <a:spcPct val="107000"/>
                        </a:lnSpc>
                        <a:spcBef>
                          <a:spcPts val="0"/>
                        </a:spcBef>
                        <a:spcAft>
                          <a:spcPts val="0"/>
                        </a:spcAft>
                        <a:buClr>
                          <a:srgbClr val="000000"/>
                        </a:buClr>
                        <a:buSzPts val="1100"/>
                        <a:buFont typeface="Arial"/>
                        <a:buNone/>
                      </a:pPr>
                      <a:r>
                        <a:rPr lang="en-CA" sz="1100" b="1" u="none" strike="noStrike" cap="none" dirty="0">
                          <a:latin typeface="Century Gothic" panose="020B0502020202020204" pitchFamily="34" charset="0"/>
                        </a:rPr>
                        <a:t>Dosing</a:t>
                      </a:r>
                      <a:endParaRPr sz="1100" b="1" u="none" strike="noStrike" cap="none" dirty="0">
                        <a:latin typeface="Century Gothic" panose="020B0502020202020204" pitchFamily="34" charset="0"/>
                        <a:ea typeface="Calibri"/>
                        <a:cs typeface="Calibri"/>
                        <a:sym typeface="Calibri"/>
                      </a:endParaRPr>
                    </a:p>
                  </a:txBody>
                  <a:tcPr marL="68575" marR="68575" marT="0" marB="0">
                    <a:lnL w="12700" cmpd="sng">
                      <a:solidFill>
                        <a:prstClr val="black"/>
                      </a:solidFill>
                      <a:prstDash val="solid"/>
                    </a:lnL>
                    <a:lnR w="12700" cmpd="sng">
                      <a:solidFill>
                        <a:prstClr val="black"/>
                      </a:solidFill>
                      <a:prstDash val="solid"/>
                    </a:lnR>
                    <a:lnT w="12700" cmpd="sng">
                      <a:solidFill>
                        <a:prstClr val="black"/>
                      </a:solidFill>
                      <a:prstDash val="solid"/>
                    </a:lnT>
                    <a:lnB w="12700" cmpd="sng">
                      <a:solidFill>
                        <a:prstClr val="black"/>
                      </a:solidFill>
                      <a:prstDash val="solid"/>
                    </a:lnB>
                    <a:lnTlToBr w="12700" cmpd="sng">
                      <a:noFill/>
                      <a:prstDash val="solid"/>
                    </a:lnTlToBr>
                    <a:lnBlToTr w="12700" cmpd="sng">
                      <a:noFill/>
                      <a:prstDash val="solid"/>
                    </a:lnBlToTr>
                    <a:solidFill>
                      <a:schemeClr val="bg2">
                        <a:lumMod val="90000"/>
                      </a:schemeClr>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l" rtl="0">
                        <a:lnSpc>
                          <a:spcPct val="107000"/>
                        </a:lnSpc>
                        <a:spcBef>
                          <a:spcPts val="0"/>
                        </a:spcBef>
                        <a:spcAft>
                          <a:spcPts val="0"/>
                        </a:spcAft>
                        <a:buClr>
                          <a:srgbClr val="000000"/>
                        </a:buClr>
                        <a:buSzPts val="1100"/>
                        <a:buFont typeface="Arial"/>
                        <a:buNone/>
                      </a:pPr>
                      <a:r>
                        <a:rPr lang="en-CA" sz="1100" u="none" strike="noStrike" cap="none" dirty="0">
                          <a:latin typeface="Century Gothic" panose="020B0502020202020204" pitchFamily="34" charset="0"/>
                        </a:rPr>
                        <a:t>TDF 300mg + FTC 200mg daily</a:t>
                      </a:r>
                      <a:endParaRPr sz="1100" u="none" strike="noStrike" cap="none" dirty="0">
                        <a:latin typeface="Century Gothic" panose="020B0502020202020204" pitchFamily="34" charset="0"/>
                        <a:ea typeface="Calibri"/>
                        <a:cs typeface="Calibri"/>
                        <a:sym typeface="Calibri"/>
                      </a:endParaRPr>
                    </a:p>
                  </a:txBody>
                  <a:tcPr marL="68575" marR="68575" marT="0" marB="0">
                    <a:lnL w="12700" cmpd="sng">
                      <a:solidFill>
                        <a:prstClr val="black"/>
                      </a:solidFill>
                      <a:prstDash val="solid"/>
                    </a:lnL>
                    <a:lnR w="12700" cmpd="sng">
                      <a:solidFill>
                        <a:prstClr val="black"/>
                      </a:solidFill>
                      <a:prstDash val="solid"/>
                    </a:lnR>
                    <a:lnT w="12700" cmpd="sng">
                      <a:solidFill>
                        <a:prstClr val="black"/>
                      </a:solidFill>
                      <a:prstDash val="solid"/>
                    </a:lnT>
                    <a:lnB w="12700" cmpd="sng">
                      <a:solidFill>
                        <a:prstClr val="black"/>
                      </a:solidFill>
                      <a:prstDash val="solid"/>
                    </a:lnB>
                    <a:lnTlToBr w="12700" cmpd="sng">
                      <a:noFill/>
                      <a:prstDash val="solid"/>
                    </a:lnTlToBr>
                    <a:lnBlToTr w="12700" cmpd="sng">
                      <a:noFill/>
                      <a:prstDash val="solid"/>
                    </a:lnBlToTr>
                    <a:noFill/>
                  </a:tcPr>
                </a:tc>
                <a:extLst>
                  <a:ext uri="{0D108BD9-81ED-4DB2-BD59-A6C34878D82A}">
                    <a16:rowId xmlns:a16="http://schemas.microsoft.com/office/drawing/2014/main" val="2863211980"/>
                  </a:ext>
                </a:extLst>
              </a:tr>
              <a:tr h="407945">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l" rtl="0">
                        <a:lnSpc>
                          <a:spcPct val="107000"/>
                        </a:lnSpc>
                        <a:spcBef>
                          <a:spcPts val="0"/>
                        </a:spcBef>
                        <a:spcAft>
                          <a:spcPts val="0"/>
                        </a:spcAft>
                        <a:buClr>
                          <a:srgbClr val="000000"/>
                        </a:buClr>
                        <a:buSzPts val="1100"/>
                        <a:buFont typeface="Arial"/>
                        <a:buNone/>
                      </a:pPr>
                      <a:r>
                        <a:rPr lang="en-CA" sz="1100" b="1" u="none" strike="noStrike" cap="none" dirty="0">
                          <a:latin typeface="Century Gothic" panose="020B0502020202020204" pitchFamily="34" charset="0"/>
                        </a:rPr>
                        <a:t>Mode of Administration</a:t>
                      </a:r>
                      <a:endParaRPr sz="1100" b="1" u="none" strike="noStrike" cap="none" dirty="0">
                        <a:latin typeface="Century Gothic" panose="020B0502020202020204" pitchFamily="34" charset="0"/>
                        <a:ea typeface="Calibri"/>
                        <a:cs typeface="Calibri"/>
                        <a:sym typeface="Calibri"/>
                      </a:endParaRPr>
                    </a:p>
                  </a:txBody>
                  <a:tcPr marL="68575" marR="68575" marT="0" marB="0">
                    <a:lnL w="12700" cmpd="sng">
                      <a:solidFill>
                        <a:prstClr val="black"/>
                      </a:solidFill>
                      <a:prstDash val="solid"/>
                    </a:lnL>
                    <a:lnR w="12700" cmpd="sng">
                      <a:solidFill>
                        <a:prstClr val="black"/>
                      </a:solidFill>
                      <a:prstDash val="solid"/>
                    </a:lnR>
                    <a:lnT w="12700" cmpd="sng">
                      <a:solidFill>
                        <a:prstClr val="black"/>
                      </a:solidFill>
                      <a:prstDash val="solid"/>
                    </a:lnT>
                    <a:lnB w="12700" cmpd="sng">
                      <a:solidFill>
                        <a:prstClr val="black"/>
                      </a:solidFill>
                      <a:prstDash val="solid"/>
                    </a:lnB>
                    <a:lnTlToBr w="12700" cmpd="sng">
                      <a:noFill/>
                      <a:prstDash val="solid"/>
                    </a:lnTlToBr>
                    <a:lnBlToTr w="12700" cmpd="sng">
                      <a:noFill/>
                      <a:prstDash val="solid"/>
                    </a:lnBlToTr>
                    <a:solidFill>
                      <a:schemeClr val="bg2">
                        <a:lumMod val="90000"/>
                      </a:schemeClr>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l" rtl="0">
                        <a:lnSpc>
                          <a:spcPct val="107000"/>
                        </a:lnSpc>
                        <a:spcBef>
                          <a:spcPts val="0"/>
                        </a:spcBef>
                        <a:spcAft>
                          <a:spcPts val="0"/>
                        </a:spcAft>
                        <a:buClr>
                          <a:srgbClr val="000000"/>
                        </a:buClr>
                        <a:buSzPts val="1100"/>
                        <a:buFont typeface="Arial"/>
                        <a:buNone/>
                      </a:pPr>
                      <a:r>
                        <a:rPr lang="en-CA" sz="1100" u="none" strike="noStrike" cap="none" dirty="0">
                          <a:latin typeface="Century Gothic" panose="020B0502020202020204" pitchFamily="34" charset="0"/>
                        </a:rPr>
                        <a:t>Oral</a:t>
                      </a:r>
                      <a:endParaRPr sz="1100" u="none" strike="noStrike" cap="none" dirty="0">
                        <a:latin typeface="Century Gothic" panose="020B0502020202020204" pitchFamily="34" charset="0"/>
                        <a:ea typeface="Calibri"/>
                        <a:cs typeface="Calibri"/>
                        <a:sym typeface="Calibri"/>
                      </a:endParaRPr>
                    </a:p>
                  </a:txBody>
                  <a:tcPr marL="68575" marR="68575" marT="0" marB="0">
                    <a:lnL w="12700" cmpd="sng">
                      <a:solidFill>
                        <a:prstClr val="black"/>
                      </a:solidFill>
                      <a:prstDash val="solid"/>
                    </a:lnL>
                    <a:lnR w="12700" cmpd="sng">
                      <a:solidFill>
                        <a:prstClr val="black"/>
                      </a:solidFill>
                      <a:prstDash val="solid"/>
                    </a:lnR>
                    <a:lnT w="12700" cmpd="sng">
                      <a:solidFill>
                        <a:prstClr val="black"/>
                      </a:solidFill>
                      <a:prstDash val="solid"/>
                    </a:lnT>
                    <a:lnB w="12700" cmpd="sng">
                      <a:solidFill>
                        <a:prstClr val="black"/>
                      </a:solidFill>
                      <a:prstDash val="solid"/>
                    </a:lnB>
                    <a:lnTlToBr w="12700" cmpd="sng">
                      <a:noFill/>
                      <a:prstDash val="solid"/>
                    </a:lnTlToBr>
                    <a:lnBlToTr w="12700" cmpd="sng">
                      <a:noFill/>
                      <a:prstDash val="solid"/>
                    </a:lnBlToTr>
                    <a:noFill/>
                  </a:tcPr>
                </a:tc>
                <a:extLst>
                  <a:ext uri="{0D108BD9-81ED-4DB2-BD59-A6C34878D82A}">
                    <a16:rowId xmlns:a16="http://schemas.microsoft.com/office/drawing/2014/main" val="2418512478"/>
                  </a:ext>
                </a:extLst>
              </a:tr>
              <a:tr h="944824">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l" rtl="0">
                        <a:lnSpc>
                          <a:spcPct val="107000"/>
                        </a:lnSpc>
                        <a:spcBef>
                          <a:spcPts val="0"/>
                        </a:spcBef>
                        <a:spcAft>
                          <a:spcPts val="0"/>
                        </a:spcAft>
                        <a:buClr>
                          <a:srgbClr val="000000"/>
                        </a:buClr>
                        <a:buSzPts val="1100"/>
                        <a:buFont typeface="Arial"/>
                        <a:buNone/>
                      </a:pPr>
                      <a:r>
                        <a:rPr lang="en-CA" sz="1100" b="1" u="none" strike="noStrike" cap="none" dirty="0">
                          <a:latin typeface="Century Gothic" panose="020B0502020202020204" pitchFamily="34" charset="0"/>
                        </a:rPr>
                        <a:t>Side Effects</a:t>
                      </a:r>
                      <a:endParaRPr sz="1100" b="1" u="none" strike="noStrike" cap="none" dirty="0">
                        <a:latin typeface="Century Gothic" panose="020B0502020202020204" pitchFamily="34" charset="0"/>
                        <a:ea typeface="Calibri"/>
                        <a:cs typeface="Calibri"/>
                        <a:sym typeface="Calibri"/>
                      </a:endParaRPr>
                    </a:p>
                  </a:txBody>
                  <a:tcPr marL="68575" marR="68575" marT="0" marB="0">
                    <a:lnL w="12700" cmpd="sng">
                      <a:solidFill>
                        <a:prstClr val="black"/>
                      </a:solidFill>
                      <a:prstDash val="solid"/>
                    </a:lnL>
                    <a:lnR w="12700" cmpd="sng">
                      <a:solidFill>
                        <a:prstClr val="black"/>
                      </a:solidFill>
                      <a:prstDash val="solid"/>
                    </a:lnR>
                    <a:lnT w="12700" cmpd="sng">
                      <a:solidFill>
                        <a:prstClr val="black"/>
                      </a:solidFill>
                      <a:prstDash val="solid"/>
                    </a:lnT>
                    <a:lnB w="12700" cmpd="sng">
                      <a:solidFill>
                        <a:prstClr val="black"/>
                      </a:solidFill>
                      <a:prstDash val="solid"/>
                    </a:lnB>
                    <a:lnTlToBr w="12700" cmpd="sng">
                      <a:noFill/>
                      <a:prstDash val="solid"/>
                    </a:lnTlToBr>
                    <a:lnBlToTr w="12700" cmpd="sng">
                      <a:noFill/>
                      <a:prstDash val="solid"/>
                    </a:lnBlToTr>
                    <a:solidFill>
                      <a:schemeClr val="bg2">
                        <a:lumMod val="90000"/>
                      </a:schemeClr>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l" rtl="0">
                        <a:lnSpc>
                          <a:spcPct val="107000"/>
                        </a:lnSpc>
                        <a:spcBef>
                          <a:spcPts val="0"/>
                        </a:spcBef>
                        <a:spcAft>
                          <a:spcPts val="0"/>
                        </a:spcAft>
                        <a:buClr>
                          <a:srgbClr val="000000"/>
                        </a:buClr>
                        <a:buSzPts val="1100"/>
                        <a:buFont typeface="Arial"/>
                        <a:buNone/>
                      </a:pPr>
                      <a:r>
                        <a:rPr lang="en-CA" sz="1100" u="none" strike="noStrike" cap="none" dirty="0">
                          <a:latin typeface="Century Gothic" panose="020B0502020202020204" pitchFamily="34" charset="0"/>
                        </a:rPr>
                        <a:t>Short-term gastrointestinal side effects​; Transient increase in serum creatinine </a:t>
                      </a:r>
                      <a:endParaRPr sz="1100" u="none" strike="noStrike" cap="none" dirty="0">
                        <a:latin typeface="Century Gothic" panose="020B0502020202020204" pitchFamily="34" charset="0"/>
                      </a:endParaRPr>
                    </a:p>
                    <a:p>
                      <a:pPr marL="0" marR="0" lvl="0" indent="0" algn="l" rtl="0">
                        <a:lnSpc>
                          <a:spcPct val="107000"/>
                        </a:lnSpc>
                        <a:spcBef>
                          <a:spcPts val="800"/>
                        </a:spcBef>
                        <a:spcAft>
                          <a:spcPts val="0"/>
                        </a:spcAft>
                        <a:buClr>
                          <a:srgbClr val="000000"/>
                        </a:buClr>
                        <a:buSzPts val="1100"/>
                        <a:buFont typeface="Arial"/>
                        <a:buNone/>
                      </a:pPr>
                      <a:r>
                        <a:rPr lang="en-CA" sz="1100" u="none" strike="noStrike" cap="none" dirty="0">
                          <a:latin typeface="Century Gothic" panose="020B0502020202020204" pitchFamily="34" charset="0"/>
                        </a:rPr>
                        <a:t>Very rarely: Proteinuria, decreasing GFR and Fanconi’s syndrome</a:t>
                      </a:r>
                      <a:endParaRPr sz="1100" u="none" strike="noStrike" cap="none" dirty="0">
                        <a:latin typeface="Century Gothic" panose="020B0502020202020204" pitchFamily="34" charset="0"/>
                        <a:ea typeface="Calibri"/>
                        <a:cs typeface="Calibri"/>
                        <a:sym typeface="Calibri"/>
                      </a:endParaRPr>
                    </a:p>
                  </a:txBody>
                  <a:tcPr marL="68575" marR="68575" marT="0" marB="0">
                    <a:lnL w="12700" cmpd="sng">
                      <a:solidFill>
                        <a:prstClr val="black"/>
                      </a:solidFill>
                      <a:prstDash val="solid"/>
                    </a:lnL>
                    <a:lnR w="12700" cmpd="sng">
                      <a:solidFill>
                        <a:prstClr val="black"/>
                      </a:solidFill>
                      <a:prstDash val="solid"/>
                    </a:lnR>
                    <a:lnT w="12700" cmpd="sng">
                      <a:solidFill>
                        <a:prstClr val="black"/>
                      </a:solidFill>
                      <a:prstDash val="solid"/>
                    </a:lnT>
                    <a:lnB w="12700" cmpd="sng">
                      <a:solidFill>
                        <a:prstClr val="black"/>
                      </a:solidFill>
                      <a:prstDash val="solid"/>
                    </a:lnB>
                    <a:lnTlToBr w="12700" cmpd="sng">
                      <a:noFill/>
                      <a:prstDash val="solid"/>
                    </a:lnTlToBr>
                    <a:lnBlToTr w="12700" cmpd="sng">
                      <a:noFill/>
                      <a:prstDash val="solid"/>
                    </a:lnBlToTr>
                    <a:noFill/>
                  </a:tcPr>
                </a:tc>
                <a:extLst>
                  <a:ext uri="{0D108BD9-81ED-4DB2-BD59-A6C34878D82A}">
                    <a16:rowId xmlns:a16="http://schemas.microsoft.com/office/drawing/2014/main" val="2304704751"/>
                  </a:ext>
                </a:extLst>
              </a:tr>
              <a:tr h="826321">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l" rtl="0">
                        <a:lnSpc>
                          <a:spcPct val="107000"/>
                        </a:lnSpc>
                        <a:spcBef>
                          <a:spcPts val="0"/>
                        </a:spcBef>
                        <a:spcAft>
                          <a:spcPts val="0"/>
                        </a:spcAft>
                        <a:buClr>
                          <a:srgbClr val="000000"/>
                        </a:buClr>
                        <a:buSzPts val="1100"/>
                        <a:buFont typeface="Arial"/>
                        <a:buNone/>
                      </a:pPr>
                      <a:r>
                        <a:rPr lang="en-CA" sz="1100" b="1" u="none" strike="noStrike" cap="none" dirty="0">
                          <a:latin typeface="Century Gothic" panose="020B0502020202020204" pitchFamily="34" charset="0"/>
                        </a:rPr>
                        <a:t>Drug-drug Interactions</a:t>
                      </a:r>
                      <a:endParaRPr sz="1100" b="1" u="none" strike="noStrike" cap="none" dirty="0">
                        <a:latin typeface="Century Gothic" panose="020B0502020202020204" pitchFamily="34" charset="0"/>
                        <a:ea typeface="Calibri"/>
                        <a:cs typeface="Calibri"/>
                        <a:sym typeface="Calibri"/>
                      </a:endParaRPr>
                    </a:p>
                  </a:txBody>
                  <a:tcPr marL="68575" marR="68575" marT="0" marB="0">
                    <a:lnL w="12700" cmpd="sng">
                      <a:solidFill>
                        <a:prstClr val="black"/>
                      </a:solidFill>
                      <a:prstDash val="solid"/>
                    </a:lnL>
                    <a:lnR w="12700" cmpd="sng">
                      <a:solidFill>
                        <a:prstClr val="black"/>
                      </a:solidFill>
                      <a:prstDash val="solid"/>
                    </a:lnR>
                    <a:lnT w="12700" cmpd="sng">
                      <a:solidFill>
                        <a:prstClr val="black"/>
                      </a:solidFill>
                      <a:prstDash val="solid"/>
                    </a:lnT>
                    <a:lnB w="12700" cmpd="sng">
                      <a:solidFill>
                        <a:prstClr val="black"/>
                      </a:solidFill>
                      <a:prstDash val="solid"/>
                    </a:lnB>
                    <a:lnTlToBr w="12700" cmpd="sng">
                      <a:noFill/>
                      <a:prstDash val="solid"/>
                    </a:lnTlToBr>
                    <a:lnBlToTr w="12700" cmpd="sng">
                      <a:noFill/>
                      <a:prstDash val="solid"/>
                    </a:lnBlToTr>
                    <a:solidFill>
                      <a:schemeClr val="bg2">
                        <a:lumMod val="90000"/>
                      </a:schemeClr>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l" rtl="0">
                        <a:lnSpc>
                          <a:spcPct val="107000"/>
                        </a:lnSpc>
                        <a:spcBef>
                          <a:spcPts val="0"/>
                        </a:spcBef>
                        <a:spcAft>
                          <a:spcPts val="0"/>
                        </a:spcAft>
                        <a:buClr>
                          <a:srgbClr val="000000"/>
                        </a:buClr>
                        <a:buSzPts val="1100"/>
                        <a:buFont typeface="Arial"/>
                        <a:buNone/>
                      </a:pPr>
                      <a:r>
                        <a:rPr lang="en-CA" sz="1100" u="none" strike="noStrike" cap="none" dirty="0">
                          <a:latin typeface="Century Gothic" panose="020B0502020202020204" pitchFamily="34" charset="0"/>
                        </a:rPr>
                        <a:t>Drugs that compete for kidney elimination pathways (NSAIDs) and increase risk of nephrotoxicity (Adefovir, Aminoglycosides, Vancomycin, Amphotericin B, Foscarnet, Cidofovir, Acyclovir)</a:t>
                      </a:r>
                      <a:endParaRPr sz="1100" u="none" strike="noStrike" cap="none" dirty="0">
                        <a:latin typeface="Century Gothic" panose="020B0502020202020204" pitchFamily="34" charset="0"/>
                        <a:ea typeface="Calibri"/>
                        <a:cs typeface="Calibri"/>
                        <a:sym typeface="Calibri"/>
                      </a:endParaRPr>
                    </a:p>
                  </a:txBody>
                  <a:tcPr marL="68575" marR="68575" marT="0" marB="0">
                    <a:lnL w="12700" cmpd="sng">
                      <a:solidFill>
                        <a:prstClr val="black"/>
                      </a:solidFill>
                      <a:prstDash val="solid"/>
                    </a:lnL>
                    <a:lnR w="12700" cmpd="sng">
                      <a:solidFill>
                        <a:prstClr val="black"/>
                      </a:solidFill>
                      <a:prstDash val="solid"/>
                    </a:lnR>
                    <a:lnT w="12700" cmpd="sng">
                      <a:solidFill>
                        <a:prstClr val="black"/>
                      </a:solidFill>
                      <a:prstDash val="solid"/>
                    </a:lnT>
                    <a:lnB w="12700" cmpd="sng">
                      <a:solidFill>
                        <a:prstClr val="black"/>
                      </a:solidFill>
                      <a:prstDash val="solid"/>
                    </a:lnB>
                    <a:lnTlToBr w="12700" cmpd="sng">
                      <a:noFill/>
                      <a:prstDash val="solid"/>
                    </a:lnTlToBr>
                    <a:lnBlToTr w="12700" cmpd="sng">
                      <a:noFill/>
                      <a:prstDash val="solid"/>
                    </a:lnBlToTr>
                    <a:noFill/>
                  </a:tcPr>
                </a:tc>
                <a:extLst>
                  <a:ext uri="{0D108BD9-81ED-4DB2-BD59-A6C34878D82A}">
                    <a16:rowId xmlns:a16="http://schemas.microsoft.com/office/drawing/2014/main" val="33806"/>
                  </a:ext>
                </a:extLst>
              </a:tr>
              <a:tr h="198706">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l" rtl="0">
                        <a:lnSpc>
                          <a:spcPct val="107000"/>
                        </a:lnSpc>
                        <a:spcBef>
                          <a:spcPts val="0"/>
                        </a:spcBef>
                        <a:spcAft>
                          <a:spcPts val="0"/>
                        </a:spcAft>
                        <a:buClr>
                          <a:srgbClr val="000000"/>
                        </a:buClr>
                        <a:buSzPts val="1100"/>
                        <a:buFont typeface="Arial"/>
                        <a:buNone/>
                      </a:pPr>
                      <a:r>
                        <a:rPr lang="en-CA" sz="1100" b="1" u="none" strike="noStrike" cap="none" dirty="0">
                          <a:latin typeface="Century Gothic" panose="020B0502020202020204" pitchFamily="34" charset="0"/>
                        </a:rPr>
                        <a:t>Contraindications</a:t>
                      </a:r>
                      <a:endParaRPr sz="1100" b="1" u="none" strike="noStrike" cap="none" dirty="0">
                        <a:latin typeface="Century Gothic" panose="020B0502020202020204" pitchFamily="34" charset="0"/>
                        <a:ea typeface="Calibri"/>
                        <a:cs typeface="Calibri"/>
                        <a:sym typeface="Calibri"/>
                      </a:endParaRPr>
                    </a:p>
                  </a:txBody>
                  <a:tcPr marL="68575" marR="68575" marT="0" marB="0">
                    <a:lnL w="12700" cmpd="sng">
                      <a:solidFill>
                        <a:prstClr val="black"/>
                      </a:solidFill>
                      <a:prstDash val="solid"/>
                    </a:lnL>
                    <a:lnR w="12700" cmpd="sng">
                      <a:solidFill>
                        <a:prstClr val="black"/>
                      </a:solidFill>
                      <a:prstDash val="solid"/>
                    </a:lnR>
                    <a:lnT w="12700" cmpd="sng">
                      <a:solidFill>
                        <a:prstClr val="black"/>
                      </a:solidFill>
                      <a:prstDash val="solid"/>
                    </a:lnT>
                    <a:lnB w="12700" cmpd="sng">
                      <a:solidFill>
                        <a:prstClr val="black"/>
                      </a:solidFill>
                      <a:prstDash val="solid"/>
                    </a:lnB>
                    <a:lnTlToBr w="12700" cmpd="sng">
                      <a:noFill/>
                      <a:prstDash val="solid"/>
                    </a:lnTlToBr>
                    <a:lnBlToTr w="12700" cmpd="sng">
                      <a:noFill/>
                      <a:prstDash val="solid"/>
                    </a:lnBlToTr>
                    <a:solidFill>
                      <a:schemeClr val="bg2">
                        <a:lumMod val="90000"/>
                      </a:schemeClr>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l" rtl="0">
                        <a:lnSpc>
                          <a:spcPct val="107000"/>
                        </a:lnSpc>
                        <a:spcBef>
                          <a:spcPts val="0"/>
                        </a:spcBef>
                        <a:spcAft>
                          <a:spcPts val="0"/>
                        </a:spcAft>
                        <a:buClr>
                          <a:srgbClr val="000000"/>
                        </a:buClr>
                        <a:buSzPts val="1100"/>
                        <a:buFont typeface="Arial"/>
                        <a:buNone/>
                      </a:pPr>
                      <a:r>
                        <a:rPr lang="en-CA" sz="1100" u="none" strike="noStrike" cap="none" dirty="0">
                          <a:latin typeface="Century Gothic" panose="020B0502020202020204" pitchFamily="34" charset="0"/>
                        </a:rPr>
                        <a:t>Known kidney impairment (eGFR &lt;50ml/min)</a:t>
                      </a:r>
                      <a:endParaRPr sz="1100" u="none" strike="noStrike" cap="none" dirty="0">
                        <a:latin typeface="Century Gothic" panose="020B0502020202020204" pitchFamily="34" charset="0"/>
                        <a:ea typeface="Calibri"/>
                        <a:cs typeface="Calibri"/>
                        <a:sym typeface="Calibri"/>
                      </a:endParaRPr>
                    </a:p>
                  </a:txBody>
                  <a:tcPr marL="68575" marR="68575" marT="0" marB="0">
                    <a:lnL w="12700" cmpd="sng">
                      <a:solidFill>
                        <a:prstClr val="black"/>
                      </a:solidFill>
                      <a:prstDash val="solid"/>
                    </a:lnL>
                    <a:lnR w="12700" cmpd="sng">
                      <a:solidFill>
                        <a:prstClr val="black"/>
                      </a:solidFill>
                      <a:prstDash val="solid"/>
                    </a:lnR>
                    <a:lnT w="12700" cmpd="sng">
                      <a:solidFill>
                        <a:prstClr val="black"/>
                      </a:solidFill>
                      <a:prstDash val="solid"/>
                    </a:lnT>
                    <a:lnB w="12700" cmpd="sng">
                      <a:solidFill>
                        <a:prstClr val="black"/>
                      </a:solidFill>
                      <a:prstDash val="solid"/>
                    </a:lnB>
                    <a:lnTlToBr w="12700" cmpd="sng">
                      <a:noFill/>
                      <a:prstDash val="solid"/>
                    </a:lnTlToBr>
                    <a:lnBlToTr w="12700" cmpd="sng">
                      <a:noFill/>
                      <a:prstDash val="solid"/>
                    </a:lnBlToTr>
                    <a:noFill/>
                  </a:tcPr>
                </a:tc>
                <a:extLst>
                  <a:ext uri="{0D108BD9-81ED-4DB2-BD59-A6C34878D82A}">
                    <a16:rowId xmlns:a16="http://schemas.microsoft.com/office/drawing/2014/main" val="1006334869"/>
                  </a:ext>
                </a:extLst>
              </a:tr>
            </a:tbl>
          </a:graphicData>
        </a:graphic>
      </p:graphicFrame>
    </p:spTree>
    <p:extLst>
      <p:ext uri="{BB962C8B-B14F-4D97-AF65-F5344CB8AC3E}">
        <p14:creationId xmlns:p14="http://schemas.microsoft.com/office/powerpoint/2010/main" val="133730369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BFD7CC8-0404-0B86-CDC6-68116769F6D2}"/>
            </a:ext>
          </a:extLst>
        </p:cNvPr>
        <p:cNvGrpSpPr/>
        <p:nvPr/>
      </p:nvGrpSpPr>
      <p:grpSpPr>
        <a:xfrm>
          <a:off x="0" y="0"/>
          <a:ext cx="0" cy="0"/>
          <a:chOff x="0" y="0"/>
          <a:chExt cx="0" cy="0"/>
        </a:xfrm>
      </p:grpSpPr>
      <p:sp>
        <p:nvSpPr>
          <p:cNvPr id="13" name="Google Shape;191;g3c255c7971e_0_153">
            <a:extLst>
              <a:ext uri="{FF2B5EF4-FFF2-40B4-BE49-F238E27FC236}">
                <a16:creationId xmlns:a16="http://schemas.microsoft.com/office/drawing/2014/main" id="{7332321C-418F-FCB5-33B6-FFAADD54E833}"/>
              </a:ext>
            </a:extLst>
          </p:cNvPr>
          <p:cNvSpPr txBox="1">
            <a:spLocks/>
          </p:cNvSpPr>
          <p:nvPr/>
        </p:nvSpPr>
        <p:spPr>
          <a:xfrm>
            <a:off x="504353" y="543404"/>
            <a:ext cx="7561200" cy="1143000"/>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rgbClr val="000000"/>
              </a:buClr>
              <a:buSzPts val="1400"/>
              <a:buFont typeface="Arial"/>
              <a:buNone/>
              <a:defRPr sz="3300" b="0" i="0" u="none" strike="noStrike" cap="none">
                <a:solidFill>
                  <a:srgbClr val="007E00"/>
                </a:solidFill>
                <a:latin typeface="Century Gothic"/>
                <a:ea typeface="Century Gothic"/>
                <a:cs typeface="Century Gothic"/>
                <a:sym typeface="Century Gothic"/>
              </a:defRPr>
            </a:lvl1pPr>
            <a:lvl2pPr marR="0" lvl="1" algn="ctr" rtl="0">
              <a:lnSpc>
                <a:spcPct val="100000"/>
              </a:lnSpc>
              <a:spcBef>
                <a:spcPts val="0"/>
              </a:spcBef>
              <a:spcAft>
                <a:spcPts val="0"/>
              </a:spcAft>
              <a:buClr>
                <a:srgbClr val="000000"/>
              </a:buClr>
              <a:buSzPts val="1400"/>
              <a:buFont typeface="Arial"/>
              <a:buNone/>
              <a:defRPr sz="3300" b="0" i="0" u="none" strike="noStrike" cap="none">
                <a:solidFill>
                  <a:srgbClr val="007E00"/>
                </a:solidFill>
                <a:latin typeface="Century Gothic"/>
                <a:ea typeface="Century Gothic"/>
                <a:cs typeface="Century Gothic"/>
                <a:sym typeface="Century Gothic"/>
              </a:defRPr>
            </a:lvl2pPr>
            <a:lvl3pPr marR="0" lvl="2" algn="ctr" rtl="0">
              <a:lnSpc>
                <a:spcPct val="100000"/>
              </a:lnSpc>
              <a:spcBef>
                <a:spcPts val="0"/>
              </a:spcBef>
              <a:spcAft>
                <a:spcPts val="0"/>
              </a:spcAft>
              <a:buClr>
                <a:srgbClr val="000000"/>
              </a:buClr>
              <a:buSzPts val="1400"/>
              <a:buFont typeface="Arial"/>
              <a:buNone/>
              <a:defRPr sz="3300" b="0" i="0" u="none" strike="noStrike" cap="none">
                <a:solidFill>
                  <a:srgbClr val="007E00"/>
                </a:solidFill>
                <a:latin typeface="Century Gothic"/>
                <a:ea typeface="Century Gothic"/>
                <a:cs typeface="Century Gothic"/>
                <a:sym typeface="Century Gothic"/>
              </a:defRPr>
            </a:lvl3pPr>
            <a:lvl4pPr marR="0" lvl="3" algn="ctr" rtl="0">
              <a:lnSpc>
                <a:spcPct val="100000"/>
              </a:lnSpc>
              <a:spcBef>
                <a:spcPts val="0"/>
              </a:spcBef>
              <a:spcAft>
                <a:spcPts val="0"/>
              </a:spcAft>
              <a:buClr>
                <a:srgbClr val="000000"/>
              </a:buClr>
              <a:buSzPts val="1400"/>
              <a:buFont typeface="Arial"/>
              <a:buNone/>
              <a:defRPr sz="3300" b="0" i="0" u="none" strike="noStrike" cap="none">
                <a:solidFill>
                  <a:srgbClr val="007E00"/>
                </a:solidFill>
                <a:latin typeface="Century Gothic"/>
                <a:ea typeface="Century Gothic"/>
                <a:cs typeface="Century Gothic"/>
                <a:sym typeface="Century Gothic"/>
              </a:defRPr>
            </a:lvl4pPr>
            <a:lvl5pPr marR="0" lvl="4" algn="ctr" rtl="0">
              <a:lnSpc>
                <a:spcPct val="100000"/>
              </a:lnSpc>
              <a:spcBef>
                <a:spcPts val="0"/>
              </a:spcBef>
              <a:spcAft>
                <a:spcPts val="0"/>
              </a:spcAft>
              <a:buClr>
                <a:srgbClr val="000000"/>
              </a:buClr>
              <a:buSzPts val="1400"/>
              <a:buFont typeface="Arial"/>
              <a:buNone/>
              <a:defRPr sz="3300" b="0" i="0" u="none" strike="noStrike" cap="none">
                <a:solidFill>
                  <a:srgbClr val="007E00"/>
                </a:solidFill>
                <a:latin typeface="Century Gothic"/>
                <a:ea typeface="Century Gothic"/>
                <a:cs typeface="Century Gothic"/>
                <a:sym typeface="Century Gothic"/>
              </a:defRPr>
            </a:lvl5pPr>
            <a:lvl6pPr marR="0" lvl="5" algn="ctr" rtl="0">
              <a:lnSpc>
                <a:spcPct val="100000"/>
              </a:lnSpc>
              <a:spcBef>
                <a:spcPts val="0"/>
              </a:spcBef>
              <a:spcAft>
                <a:spcPts val="0"/>
              </a:spcAft>
              <a:buClr>
                <a:srgbClr val="000000"/>
              </a:buClr>
              <a:buSzPts val="1400"/>
              <a:buFont typeface="Arial"/>
              <a:buNone/>
              <a:defRPr sz="3300" b="0" i="0" u="none" strike="noStrike" cap="none">
                <a:solidFill>
                  <a:srgbClr val="007E00"/>
                </a:solidFill>
                <a:latin typeface="Arial"/>
                <a:ea typeface="Arial"/>
                <a:cs typeface="Arial"/>
                <a:sym typeface="Arial"/>
              </a:defRPr>
            </a:lvl6pPr>
            <a:lvl7pPr marR="0" lvl="6" algn="ctr" rtl="0">
              <a:lnSpc>
                <a:spcPct val="100000"/>
              </a:lnSpc>
              <a:spcBef>
                <a:spcPts val="0"/>
              </a:spcBef>
              <a:spcAft>
                <a:spcPts val="0"/>
              </a:spcAft>
              <a:buClr>
                <a:srgbClr val="000000"/>
              </a:buClr>
              <a:buSzPts val="1400"/>
              <a:buFont typeface="Arial"/>
              <a:buNone/>
              <a:defRPr sz="3300" b="0" i="0" u="none" strike="noStrike" cap="none">
                <a:solidFill>
                  <a:srgbClr val="007E00"/>
                </a:solidFill>
                <a:latin typeface="Arial"/>
                <a:ea typeface="Arial"/>
                <a:cs typeface="Arial"/>
                <a:sym typeface="Arial"/>
              </a:defRPr>
            </a:lvl7pPr>
            <a:lvl8pPr marR="0" lvl="7" algn="ctr" rtl="0">
              <a:lnSpc>
                <a:spcPct val="100000"/>
              </a:lnSpc>
              <a:spcBef>
                <a:spcPts val="0"/>
              </a:spcBef>
              <a:spcAft>
                <a:spcPts val="0"/>
              </a:spcAft>
              <a:buClr>
                <a:srgbClr val="000000"/>
              </a:buClr>
              <a:buSzPts val="1400"/>
              <a:buFont typeface="Arial"/>
              <a:buNone/>
              <a:defRPr sz="3300" b="0" i="0" u="none" strike="noStrike" cap="none">
                <a:solidFill>
                  <a:srgbClr val="007E00"/>
                </a:solidFill>
                <a:latin typeface="Arial"/>
                <a:ea typeface="Arial"/>
                <a:cs typeface="Arial"/>
                <a:sym typeface="Arial"/>
              </a:defRPr>
            </a:lvl8pPr>
            <a:lvl9pPr marR="0" lvl="8" algn="ctr" rtl="0">
              <a:lnSpc>
                <a:spcPct val="100000"/>
              </a:lnSpc>
              <a:spcBef>
                <a:spcPts val="0"/>
              </a:spcBef>
              <a:spcAft>
                <a:spcPts val="0"/>
              </a:spcAft>
              <a:buClr>
                <a:srgbClr val="000000"/>
              </a:buClr>
              <a:buSzPts val="1400"/>
              <a:buFont typeface="Arial"/>
              <a:buNone/>
              <a:defRPr sz="3300" b="0" i="0" u="none" strike="noStrike" cap="none">
                <a:solidFill>
                  <a:srgbClr val="007E00"/>
                </a:solidFill>
                <a:latin typeface="Arial"/>
                <a:ea typeface="Arial"/>
                <a:cs typeface="Arial"/>
                <a:sym typeface="Arial"/>
              </a:defRPr>
            </a:lvl9pPr>
          </a:lstStyle>
          <a:p>
            <a:pPr marL="0" marR="0" lvl="0" indent="0" algn="ctr" defTabSz="914400" rtl="0" eaLnBrk="1" fontAlgn="auto" latinLnBrk="0" hangingPunct="1">
              <a:lnSpc>
                <a:spcPct val="100000"/>
              </a:lnSpc>
              <a:spcBef>
                <a:spcPts val="0"/>
              </a:spcBef>
              <a:spcAft>
                <a:spcPts val="0"/>
              </a:spcAft>
              <a:buClr>
                <a:srgbClr val="007E00"/>
              </a:buClr>
              <a:buSzPts val="3600"/>
              <a:buFont typeface="Arial"/>
              <a:buNone/>
              <a:tabLst/>
              <a:defRPr/>
            </a:pPr>
            <a:r>
              <a:rPr kumimoji="0" lang="en-US" sz="3300" b="0" i="0" u="none" strike="noStrike" kern="0" cap="none" spc="0" normalizeH="0" baseline="0" noProof="0" dirty="0">
                <a:ln>
                  <a:noFill/>
                </a:ln>
                <a:solidFill>
                  <a:srgbClr val="007E00"/>
                </a:solidFill>
                <a:effectLst/>
                <a:uLnTx/>
                <a:uFillTx/>
                <a:latin typeface="Century Gothic"/>
                <a:sym typeface="Century Gothic"/>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0"/>
                  </a:ext>
                </a:extLst>
              </a:rPr>
              <a:t>TAF + FTC Profile</a:t>
            </a:r>
            <a:endParaRPr kumimoji="0" lang="en-US" sz="3300" b="0" i="0" u="none" strike="noStrike" kern="0" cap="none" spc="0" normalizeH="0" baseline="0" noProof="0" dirty="0">
              <a:ln>
                <a:noFill/>
              </a:ln>
              <a:solidFill>
                <a:srgbClr val="007E00"/>
              </a:solidFill>
              <a:effectLst/>
              <a:uLnTx/>
              <a:uFillTx/>
              <a:latin typeface="Century Gothic"/>
              <a:sym typeface="Century Gothic"/>
            </a:endParaRPr>
          </a:p>
        </p:txBody>
      </p:sp>
      <p:sp>
        <p:nvSpPr>
          <p:cNvPr id="4" name="TextBox 3">
            <a:extLst>
              <a:ext uri="{FF2B5EF4-FFF2-40B4-BE49-F238E27FC236}">
                <a16:creationId xmlns:a16="http://schemas.microsoft.com/office/drawing/2014/main" id="{FAA58B18-ADF2-9859-647D-0749A7328B2D}"/>
              </a:ext>
            </a:extLst>
          </p:cNvPr>
          <p:cNvSpPr txBox="1"/>
          <p:nvPr/>
        </p:nvSpPr>
        <p:spPr>
          <a:xfrm>
            <a:off x="0" y="6580757"/>
            <a:ext cx="4572000" cy="246221"/>
          </a:xfrm>
          <a:prstGeom prst="rect">
            <a:avLst/>
          </a:prstGeom>
          <a:noFill/>
        </p:spPr>
        <p:txBody>
          <a:bodyPr wrap="squar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000" b="1" i="0" u="none" strike="noStrike" kern="1200" cap="none" spc="0" normalizeH="0" baseline="0" noProof="0" dirty="0">
                <a:ln>
                  <a:noFill/>
                </a:ln>
                <a:solidFill>
                  <a:srgbClr val="000000"/>
                </a:solidFill>
                <a:effectLst/>
                <a:uLnTx/>
                <a:uFillTx/>
                <a:latin typeface="Century Gothic" panose="020B0502020202020204" pitchFamily="34" charset="0"/>
                <a:ea typeface="+mn-ea"/>
                <a:cs typeface="+mn-cs"/>
              </a:rPr>
              <a:t>Table 1: TDF + FTC Profile</a:t>
            </a:r>
            <a:endParaRPr kumimoji="0" lang="en-US" sz="1000" b="1"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endParaRPr>
          </a:p>
        </p:txBody>
      </p:sp>
      <p:graphicFrame>
        <p:nvGraphicFramePr>
          <p:cNvPr id="2" name="Google Shape;140;p7">
            <a:extLst>
              <a:ext uri="{FF2B5EF4-FFF2-40B4-BE49-F238E27FC236}">
                <a16:creationId xmlns:a16="http://schemas.microsoft.com/office/drawing/2014/main" id="{B9D688DB-4B05-F4AD-D8F0-9AD9C12042AA}"/>
              </a:ext>
            </a:extLst>
          </p:cNvPr>
          <p:cNvGraphicFramePr/>
          <p:nvPr>
            <p:extLst>
              <p:ext uri="{D42A27DB-BD31-4B8C-83A1-F6EECF244321}">
                <p14:modId xmlns:p14="http://schemas.microsoft.com/office/powerpoint/2010/main" val="1513252175"/>
              </p:ext>
            </p:extLst>
          </p:nvPr>
        </p:nvGraphicFramePr>
        <p:xfrm>
          <a:off x="504353" y="2018795"/>
          <a:ext cx="8102751" cy="3916125"/>
        </p:xfrm>
        <a:graphic>
          <a:graphicData uri="http://schemas.openxmlformats.org/drawingml/2006/table">
            <a:tbl>
              <a:tblPr firstRow="1" firstCol="1" bandRow="1">
                <a:noFill/>
              </a:tblPr>
              <a:tblGrid>
                <a:gridCol w="2252068">
                  <a:extLst>
                    <a:ext uri="{9D8B030D-6E8A-4147-A177-3AD203B41FA5}">
                      <a16:colId xmlns:a16="http://schemas.microsoft.com/office/drawing/2014/main" val="20000"/>
                    </a:ext>
                  </a:extLst>
                </a:gridCol>
                <a:gridCol w="5850683">
                  <a:extLst>
                    <a:ext uri="{9D8B030D-6E8A-4147-A177-3AD203B41FA5}">
                      <a16:colId xmlns:a16="http://schemas.microsoft.com/office/drawing/2014/main" val="20001"/>
                    </a:ext>
                  </a:extLst>
                </a:gridCol>
              </a:tblGrid>
              <a:tr h="188200">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l" rtl="0">
                        <a:lnSpc>
                          <a:spcPct val="107000"/>
                        </a:lnSpc>
                        <a:spcBef>
                          <a:spcPts val="0"/>
                        </a:spcBef>
                        <a:spcAft>
                          <a:spcPts val="0"/>
                        </a:spcAft>
                        <a:buClr>
                          <a:srgbClr val="000000"/>
                        </a:buClr>
                        <a:buSzPts val="1100"/>
                        <a:buFont typeface="Arial"/>
                        <a:buNone/>
                      </a:pPr>
                      <a:r>
                        <a:rPr lang="en-CA" sz="1100" b="1" u="none" strike="noStrike" cap="none" dirty="0">
                          <a:latin typeface="Century Gothic" panose="020B0502020202020204" pitchFamily="34" charset="0"/>
                        </a:rPr>
                        <a:t>Profile</a:t>
                      </a:r>
                      <a:endParaRPr sz="1100" b="1" u="none" strike="noStrike" cap="none" dirty="0">
                        <a:latin typeface="Century Gothic" panose="020B0502020202020204" pitchFamily="34" charset="0"/>
                        <a:ea typeface="Calibri"/>
                        <a:cs typeface="Calibri"/>
                        <a:sym typeface="Calibri"/>
                      </a:endParaRPr>
                    </a:p>
                  </a:txBody>
                  <a:tcPr marL="68575" marR="68575" marT="0" marB="0">
                    <a:lnL w="12700" cmpd="sng">
                      <a:solidFill>
                        <a:prstClr val="black"/>
                      </a:solidFill>
                      <a:prstDash val="solid"/>
                    </a:lnL>
                    <a:lnR w="12700" cmpd="sng">
                      <a:solidFill>
                        <a:prstClr val="black"/>
                      </a:solidFill>
                      <a:prstDash val="solid"/>
                    </a:lnR>
                    <a:lnT w="12700" cmpd="sng">
                      <a:solidFill>
                        <a:prstClr val="black"/>
                      </a:solidFill>
                      <a:prstDash val="solid"/>
                    </a:lnT>
                    <a:lnB w="12700" cmpd="sng">
                      <a:solidFill>
                        <a:prstClr val="black"/>
                      </a:solidFill>
                      <a:prstDash val="solid"/>
                    </a:lnB>
                    <a:lnTlToBr w="12700" cmpd="sng">
                      <a:noFill/>
                      <a:prstDash val="solid"/>
                    </a:lnTlToBr>
                    <a:lnBlToTr w="12700" cmpd="sng">
                      <a:noFill/>
                      <a:prstDash val="solid"/>
                    </a:lnBlToTr>
                    <a:solidFill>
                      <a:schemeClr val="bg1">
                        <a:lumMod val="85000"/>
                      </a:schemeClr>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l" rtl="0">
                        <a:lnSpc>
                          <a:spcPct val="107000"/>
                        </a:lnSpc>
                        <a:spcBef>
                          <a:spcPts val="0"/>
                        </a:spcBef>
                        <a:spcAft>
                          <a:spcPts val="0"/>
                        </a:spcAft>
                        <a:buClr>
                          <a:srgbClr val="000000"/>
                        </a:buClr>
                        <a:buSzPts val="1100"/>
                        <a:buFont typeface="Arial"/>
                        <a:buNone/>
                      </a:pPr>
                      <a:r>
                        <a:rPr lang="en-CA" sz="1100" b="1" u="none" strike="noStrike" cap="none" dirty="0">
                          <a:latin typeface="Century Gothic" panose="020B0502020202020204" pitchFamily="34" charset="0"/>
                        </a:rPr>
                        <a:t>Details</a:t>
                      </a:r>
                      <a:endParaRPr sz="1100" b="1" u="none" strike="noStrike" cap="none" dirty="0">
                        <a:latin typeface="Century Gothic" panose="020B0502020202020204" pitchFamily="34" charset="0"/>
                        <a:ea typeface="Calibri"/>
                        <a:cs typeface="Calibri"/>
                        <a:sym typeface="Calibri"/>
                      </a:endParaRPr>
                    </a:p>
                  </a:txBody>
                  <a:tcPr marL="68575" marR="68575" marT="0" marB="0">
                    <a:lnL w="12700" cmpd="sng">
                      <a:solidFill>
                        <a:prstClr val="black"/>
                      </a:solidFill>
                      <a:prstDash val="solid"/>
                    </a:lnL>
                    <a:lnR w="12700" cmpd="sng">
                      <a:solidFill>
                        <a:prstClr val="black"/>
                      </a:solidFill>
                      <a:prstDash val="solid"/>
                    </a:lnR>
                    <a:lnT w="12700" cmpd="sng">
                      <a:solidFill>
                        <a:prstClr val="black"/>
                      </a:solidFill>
                      <a:prstDash val="solid"/>
                    </a:lnT>
                    <a:lnB w="12700" cmpd="sng">
                      <a:solidFill>
                        <a:prstClr val="black"/>
                      </a:solidFill>
                      <a:prstDash val="solid"/>
                    </a:lnB>
                    <a:lnTlToBr w="12700" cmpd="sng">
                      <a:noFill/>
                      <a:prstDash val="solid"/>
                    </a:lnTlToBr>
                    <a:lnBlToTr w="12700" cmpd="sng">
                      <a:noFill/>
                      <a:prstDash val="solid"/>
                    </a:lnBlToTr>
                    <a:solidFill>
                      <a:schemeClr val="bg1">
                        <a:lumMod val="85000"/>
                      </a:schemeClr>
                    </a:solidFill>
                  </a:tcPr>
                </a:tc>
                <a:extLst>
                  <a:ext uri="{0D108BD9-81ED-4DB2-BD59-A6C34878D82A}">
                    <a16:rowId xmlns:a16="http://schemas.microsoft.com/office/drawing/2014/main" val="10000"/>
                  </a:ext>
                </a:extLst>
              </a:tr>
              <a:tr h="188200">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l" rtl="0">
                        <a:lnSpc>
                          <a:spcPct val="107000"/>
                        </a:lnSpc>
                        <a:spcBef>
                          <a:spcPts val="0"/>
                        </a:spcBef>
                        <a:spcAft>
                          <a:spcPts val="0"/>
                        </a:spcAft>
                        <a:buClr>
                          <a:srgbClr val="000000"/>
                        </a:buClr>
                        <a:buSzPts val="1100"/>
                        <a:buFont typeface="Arial"/>
                        <a:buNone/>
                      </a:pPr>
                      <a:r>
                        <a:rPr lang="en-CA" sz="1100" b="1" u="none" strike="noStrike" cap="none" dirty="0">
                          <a:latin typeface="Century Gothic" panose="020B0502020202020204" pitchFamily="34" charset="0"/>
                        </a:rPr>
                        <a:t>Drug Class</a:t>
                      </a:r>
                      <a:endParaRPr sz="1100" b="1" u="none" strike="noStrike" cap="none" dirty="0">
                        <a:latin typeface="Century Gothic" panose="020B0502020202020204" pitchFamily="34" charset="0"/>
                        <a:ea typeface="Calibri"/>
                        <a:cs typeface="Calibri"/>
                        <a:sym typeface="Calibri"/>
                      </a:endParaRPr>
                    </a:p>
                  </a:txBody>
                  <a:tcPr marL="68575" marR="68575" marT="0" marB="0">
                    <a:lnL w="12700" cmpd="sng">
                      <a:solidFill>
                        <a:prstClr val="black"/>
                      </a:solidFill>
                      <a:prstDash val="solid"/>
                    </a:lnL>
                    <a:lnR w="12700" cmpd="sng">
                      <a:solidFill>
                        <a:prstClr val="black"/>
                      </a:solidFill>
                      <a:prstDash val="solid"/>
                    </a:lnR>
                    <a:lnT w="12700" cmpd="sng">
                      <a:solidFill>
                        <a:prstClr val="black"/>
                      </a:solidFill>
                      <a:prstDash val="solid"/>
                    </a:lnT>
                    <a:lnB w="12700" cmpd="sng">
                      <a:solidFill>
                        <a:prstClr val="black"/>
                      </a:solidFill>
                      <a:prstDash val="solid"/>
                    </a:lnB>
                    <a:lnTlToBr w="12700" cmpd="sng">
                      <a:noFill/>
                      <a:prstDash val="solid"/>
                    </a:lnTlToBr>
                    <a:lnBlToTr w="12700" cmpd="sng">
                      <a:noFill/>
                      <a:prstDash val="solid"/>
                    </a:lnBlToTr>
                    <a:solidFill>
                      <a:schemeClr val="bg1">
                        <a:lumMod val="85000"/>
                      </a:schemeClr>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l" rtl="0">
                        <a:lnSpc>
                          <a:spcPct val="107000"/>
                        </a:lnSpc>
                        <a:spcBef>
                          <a:spcPts val="0"/>
                        </a:spcBef>
                        <a:spcAft>
                          <a:spcPts val="0"/>
                        </a:spcAft>
                        <a:buClr>
                          <a:srgbClr val="000000"/>
                        </a:buClr>
                        <a:buSzPts val="1100"/>
                        <a:buFont typeface="Arial"/>
                        <a:buNone/>
                      </a:pPr>
                      <a:r>
                        <a:rPr lang="en-CA" sz="1100" u="none" strike="noStrike" cap="none" dirty="0">
                          <a:latin typeface="Century Gothic" panose="020B0502020202020204" pitchFamily="34" charset="0"/>
                        </a:rPr>
                        <a:t>Nucleoside/tide Reverse Transcriptase Inhibitors (NRTI)</a:t>
                      </a:r>
                      <a:endParaRPr sz="1100" u="none" strike="noStrike" cap="none" dirty="0">
                        <a:latin typeface="Century Gothic" panose="020B0502020202020204" pitchFamily="34" charset="0"/>
                        <a:ea typeface="Calibri"/>
                        <a:cs typeface="Calibri"/>
                        <a:sym typeface="Calibri"/>
                      </a:endParaRPr>
                    </a:p>
                  </a:txBody>
                  <a:tcPr marL="68575" marR="68575" marT="0" marB="0">
                    <a:lnL w="12700" cmpd="sng">
                      <a:solidFill>
                        <a:prstClr val="black"/>
                      </a:solidFill>
                      <a:prstDash val="solid"/>
                    </a:lnL>
                    <a:lnR w="12700" cmpd="sng">
                      <a:solidFill>
                        <a:prstClr val="black"/>
                      </a:solidFill>
                      <a:prstDash val="solid"/>
                    </a:lnR>
                    <a:lnT w="12700" cmpd="sng">
                      <a:solidFill>
                        <a:prstClr val="black"/>
                      </a:solidFill>
                      <a:prstDash val="solid"/>
                    </a:lnT>
                    <a:lnB w="12700" cmpd="sng">
                      <a:solidFill>
                        <a:prstClr val="black"/>
                      </a:solidFill>
                      <a:prstDash val="solid"/>
                    </a:lnB>
                    <a:lnTlToBr w="12700" cmpd="sng">
                      <a:noFill/>
                      <a:prstDash val="solid"/>
                    </a:lnTlToBr>
                    <a:lnBlToTr w="12700" cmpd="sng">
                      <a:noFill/>
                      <a:prstDash val="solid"/>
                    </a:lnBlToTr>
                    <a:noFill/>
                  </a:tcPr>
                </a:tc>
                <a:extLst>
                  <a:ext uri="{0D108BD9-81ED-4DB2-BD59-A6C34878D82A}">
                    <a16:rowId xmlns:a16="http://schemas.microsoft.com/office/drawing/2014/main" val="10001"/>
                  </a:ext>
                </a:extLst>
              </a:tr>
              <a:tr h="188200">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l" rtl="0">
                        <a:lnSpc>
                          <a:spcPct val="107000"/>
                        </a:lnSpc>
                        <a:spcBef>
                          <a:spcPts val="0"/>
                        </a:spcBef>
                        <a:spcAft>
                          <a:spcPts val="0"/>
                        </a:spcAft>
                        <a:buClr>
                          <a:srgbClr val="000000"/>
                        </a:buClr>
                        <a:buSzPts val="1100"/>
                        <a:buFont typeface="Arial"/>
                        <a:buNone/>
                      </a:pPr>
                      <a:r>
                        <a:rPr lang="en-CA" sz="1100" b="1" u="none" strike="noStrike" cap="none" dirty="0">
                          <a:latin typeface="Century Gothic" panose="020B0502020202020204" pitchFamily="34" charset="0"/>
                        </a:rPr>
                        <a:t>Formulation</a:t>
                      </a:r>
                      <a:endParaRPr sz="1100" b="1" u="none" strike="noStrike" cap="none" dirty="0">
                        <a:latin typeface="Century Gothic" panose="020B0502020202020204" pitchFamily="34" charset="0"/>
                        <a:ea typeface="Calibri"/>
                        <a:cs typeface="Calibri"/>
                        <a:sym typeface="Calibri"/>
                      </a:endParaRPr>
                    </a:p>
                  </a:txBody>
                  <a:tcPr marL="68575" marR="68575" marT="0" marB="0">
                    <a:lnL w="12700" cmpd="sng">
                      <a:solidFill>
                        <a:prstClr val="black"/>
                      </a:solidFill>
                      <a:prstDash val="solid"/>
                    </a:lnL>
                    <a:lnR w="12700" cmpd="sng">
                      <a:solidFill>
                        <a:prstClr val="black"/>
                      </a:solidFill>
                      <a:prstDash val="solid"/>
                    </a:lnR>
                    <a:lnT w="12700" cmpd="sng">
                      <a:solidFill>
                        <a:prstClr val="black"/>
                      </a:solidFill>
                      <a:prstDash val="solid"/>
                    </a:lnT>
                    <a:lnB w="12700" cmpd="sng">
                      <a:solidFill>
                        <a:prstClr val="black"/>
                      </a:solidFill>
                      <a:prstDash val="solid"/>
                    </a:lnB>
                    <a:lnTlToBr w="12700" cmpd="sng">
                      <a:noFill/>
                      <a:prstDash val="solid"/>
                    </a:lnTlToBr>
                    <a:lnBlToTr w="12700" cmpd="sng">
                      <a:noFill/>
                      <a:prstDash val="solid"/>
                    </a:lnBlToTr>
                    <a:solidFill>
                      <a:schemeClr val="bg1">
                        <a:lumMod val="85000"/>
                      </a:schemeClr>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l" rtl="0">
                        <a:lnSpc>
                          <a:spcPct val="107000"/>
                        </a:lnSpc>
                        <a:spcBef>
                          <a:spcPts val="0"/>
                        </a:spcBef>
                        <a:spcAft>
                          <a:spcPts val="0"/>
                        </a:spcAft>
                        <a:buClr>
                          <a:srgbClr val="000000"/>
                        </a:buClr>
                        <a:buSzPts val="1100"/>
                        <a:buFont typeface="Arial"/>
                        <a:buNone/>
                      </a:pPr>
                      <a:r>
                        <a:rPr lang="en-CA" sz="1100" u="none" strike="noStrike" cap="none" dirty="0">
                          <a:latin typeface="Century Gothic" panose="020B0502020202020204" pitchFamily="34" charset="0"/>
                        </a:rPr>
                        <a:t>Tablet</a:t>
                      </a:r>
                      <a:endParaRPr sz="1100" u="none" strike="noStrike" cap="none" dirty="0">
                        <a:latin typeface="Century Gothic" panose="020B0502020202020204" pitchFamily="34" charset="0"/>
                        <a:ea typeface="Calibri"/>
                        <a:cs typeface="Calibri"/>
                        <a:sym typeface="Calibri"/>
                      </a:endParaRPr>
                    </a:p>
                  </a:txBody>
                  <a:tcPr marL="68575" marR="68575" marT="0" marB="0">
                    <a:lnL w="12700" cmpd="sng">
                      <a:solidFill>
                        <a:prstClr val="black"/>
                      </a:solidFill>
                      <a:prstDash val="solid"/>
                    </a:lnL>
                    <a:lnR w="12700" cmpd="sng">
                      <a:solidFill>
                        <a:prstClr val="black"/>
                      </a:solidFill>
                      <a:prstDash val="solid"/>
                    </a:lnR>
                    <a:lnT w="12700" cmpd="sng">
                      <a:solidFill>
                        <a:prstClr val="black"/>
                      </a:solidFill>
                      <a:prstDash val="solid"/>
                    </a:lnT>
                    <a:lnB w="12700" cmpd="sng">
                      <a:solidFill>
                        <a:prstClr val="black"/>
                      </a:solidFill>
                      <a:prstDash val="solid"/>
                    </a:lnB>
                    <a:lnTlToBr w="12700" cmpd="sng">
                      <a:noFill/>
                      <a:prstDash val="solid"/>
                    </a:lnTlToBr>
                    <a:lnBlToTr w="12700" cmpd="sng">
                      <a:noFill/>
                      <a:prstDash val="solid"/>
                    </a:lnBlToTr>
                    <a:noFill/>
                  </a:tcPr>
                </a:tc>
                <a:extLst>
                  <a:ext uri="{0D108BD9-81ED-4DB2-BD59-A6C34878D82A}">
                    <a16:rowId xmlns:a16="http://schemas.microsoft.com/office/drawing/2014/main" val="10002"/>
                  </a:ext>
                </a:extLst>
              </a:tr>
              <a:tr h="1007125">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l" rtl="0">
                        <a:lnSpc>
                          <a:spcPct val="107000"/>
                        </a:lnSpc>
                        <a:spcBef>
                          <a:spcPts val="0"/>
                        </a:spcBef>
                        <a:spcAft>
                          <a:spcPts val="0"/>
                        </a:spcAft>
                        <a:buClr>
                          <a:srgbClr val="000000"/>
                        </a:buClr>
                        <a:buSzPts val="1100"/>
                        <a:buFont typeface="Arial"/>
                        <a:buNone/>
                      </a:pPr>
                      <a:r>
                        <a:rPr lang="en-CA" sz="1100" b="1" u="none" strike="noStrike" cap="none" dirty="0">
                          <a:latin typeface="Century Gothic" panose="020B0502020202020204" pitchFamily="34" charset="0"/>
                        </a:rPr>
                        <a:t>Pharmacodynamics</a:t>
                      </a:r>
                      <a:endParaRPr sz="1100" b="1" u="none" strike="noStrike" cap="none" dirty="0">
                        <a:latin typeface="Century Gothic" panose="020B0502020202020204" pitchFamily="34" charset="0"/>
                        <a:ea typeface="Calibri"/>
                        <a:cs typeface="Calibri"/>
                        <a:sym typeface="Calibri"/>
                      </a:endParaRPr>
                    </a:p>
                  </a:txBody>
                  <a:tcPr marL="68575" marR="68575" marT="0" marB="0">
                    <a:lnL w="12700" cmpd="sng">
                      <a:solidFill>
                        <a:prstClr val="black"/>
                      </a:solidFill>
                      <a:prstDash val="solid"/>
                    </a:lnL>
                    <a:lnR w="12700" cmpd="sng">
                      <a:solidFill>
                        <a:prstClr val="black"/>
                      </a:solidFill>
                      <a:prstDash val="solid"/>
                    </a:lnR>
                    <a:lnT w="12700" cmpd="sng">
                      <a:solidFill>
                        <a:prstClr val="black"/>
                      </a:solidFill>
                      <a:prstDash val="solid"/>
                    </a:lnT>
                    <a:lnB w="12700" cmpd="sng">
                      <a:solidFill>
                        <a:prstClr val="black"/>
                      </a:solidFill>
                      <a:prstDash val="solid"/>
                    </a:lnB>
                    <a:lnTlToBr w="12700" cmpd="sng">
                      <a:noFill/>
                      <a:prstDash val="solid"/>
                    </a:lnTlToBr>
                    <a:lnBlToTr w="12700" cmpd="sng">
                      <a:noFill/>
                      <a:prstDash val="solid"/>
                    </a:lnBlToTr>
                    <a:solidFill>
                      <a:schemeClr val="bg1">
                        <a:lumMod val="85000"/>
                      </a:schemeClr>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l" rtl="0">
                        <a:lnSpc>
                          <a:spcPct val="107000"/>
                        </a:lnSpc>
                        <a:spcBef>
                          <a:spcPts val="0"/>
                        </a:spcBef>
                        <a:spcAft>
                          <a:spcPts val="0"/>
                        </a:spcAft>
                        <a:buClr>
                          <a:srgbClr val="000000"/>
                        </a:buClr>
                        <a:buSzPts val="1100"/>
                        <a:buFont typeface="Arial"/>
                        <a:buNone/>
                      </a:pPr>
                      <a:r>
                        <a:rPr lang="en-CA" sz="1100" u="none" strike="noStrike" cap="none" dirty="0">
                          <a:latin typeface="Century Gothic" panose="020B0502020202020204" pitchFamily="34" charset="0"/>
                        </a:rPr>
                        <a:t>TAF and FTC act synergistically by inhibiting HIV reverse transcriptase, resulting in chain termination and suppression of HIV replication.</a:t>
                      </a:r>
                      <a:endParaRPr sz="1100" u="none" strike="noStrike" cap="none" dirty="0">
                        <a:latin typeface="Century Gothic" panose="020B0502020202020204" pitchFamily="34" charset="0"/>
                      </a:endParaRPr>
                    </a:p>
                    <a:p>
                      <a:pPr marL="0" marR="0" lvl="0" indent="0" algn="l" rtl="0">
                        <a:lnSpc>
                          <a:spcPct val="107000"/>
                        </a:lnSpc>
                        <a:spcBef>
                          <a:spcPts val="800"/>
                        </a:spcBef>
                        <a:spcAft>
                          <a:spcPts val="0"/>
                        </a:spcAft>
                        <a:buClr>
                          <a:srgbClr val="000000"/>
                        </a:buClr>
                        <a:buSzPts val="1100"/>
                        <a:buFont typeface="Arial"/>
                        <a:buNone/>
                      </a:pPr>
                      <a:r>
                        <a:rPr lang="en-CA" sz="1100" u="none" strike="noStrike" cap="none" dirty="0">
                          <a:latin typeface="Century Gothic" panose="020B0502020202020204" pitchFamily="34" charset="0"/>
                        </a:rPr>
                        <a:t> </a:t>
                      </a:r>
                      <a:endParaRPr sz="1100" u="none" strike="noStrike" cap="none" dirty="0">
                        <a:latin typeface="Century Gothic" panose="020B0502020202020204" pitchFamily="34" charset="0"/>
                      </a:endParaRPr>
                    </a:p>
                    <a:p>
                      <a:pPr marL="0" marR="0" lvl="0" indent="0" algn="l" rtl="0">
                        <a:lnSpc>
                          <a:spcPct val="107000"/>
                        </a:lnSpc>
                        <a:spcBef>
                          <a:spcPts val="800"/>
                        </a:spcBef>
                        <a:spcAft>
                          <a:spcPts val="0"/>
                        </a:spcAft>
                        <a:buClr>
                          <a:srgbClr val="000000"/>
                        </a:buClr>
                        <a:buSzPts val="1100"/>
                        <a:buFont typeface="Arial"/>
                        <a:buNone/>
                      </a:pPr>
                      <a:r>
                        <a:rPr lang="en-CA" sz="1100" u="none" strike="noStrike" cap="none" dirty="0">
                          <a:latin typeface="Century Gothic" panose="020B0502020202020204" pitchFamily="34" charset="0"/>
                        </a:rPr>
                        <a:t>Onset of protection: 7 days of consistent daily use </a:t>
                      </a:r>
                      <a:endParaRPr sz="1100" u="none" strike="noStrike" cap="none" dirty="0">
                        <a:latin typeface="Century Gothic" panose="020B0502020202020204" pitchFamily="34" charset="0"/>
                        <a:ea typeface="Calibri"/>
                        <a:cs typeface="Calibri"/>
                        <a:sym typeface="Calibri"/>
                      </a:endParaRPr>
                    </a:p>
                  </a:txBody>
                  <a:tcPr marL="68575" marR="68575" marT="0" marB="0">
                    <a:lnL w="12700" cmpd="sng">
                      <a:solidFill>
                        <a:prstClr val="black"/>
                      </a:solidFill>
                      <a:prstDash val="solid"/>
                    </a:lnL>
                    <a:lnR w="12700" cmpd="sng">
                      <a:solidFill>
                        <a:prstClr val="black"/>
                      </a:solidFill>
                      <a:prstDash val="solid"/>
                    </a:lnR>
                    <a:lnT w="12700" cmpd="sng">
                      <a:solidFill>
                        <a:prstClr val="black"/>
                      </a:solidFill>
                      <a:prstDash val="solid"/>
                    </a:lnT>
                    <a:lnB w="12700" cmpd="sng">
                      <a:solidFill>
                        <a:prstClr val="black"/>
                      </a:solidFill>
                      <a:prstDash val="solid"/>
                    </a:lnB>
                    <a:lnTlToBr w="12700" cmpd="sng">
                      <a:noFill/>
                      <a:prstDash val="solid"/>
                    </a:lnTlToBr>
                    <a:lnBlToTr w="12700" cmpd="sng">
                      <a:noFill/>
                      <a:prstDash val="solid"/>
                    </a:lnBlToTr>
                    <a:noFill/>
                  </a:tcPr>
                </a:tc>
                <a:extLst>
                  <a:ext uri="{0D108BD9-81ED-4DB2-BD59-A6C34878D82A}">
                    <a16:rowId xmlns:a16="http://schemas.microsoft.com/office/drawing/2014/main" val="10003"/>
                  </a:ext>
                </a:extLst>
              </a:tr>
              <a:tr h="188200">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l" rtl="0">
                        <a:lnSpc>
                          <a:spcPct val="107000"/>
                        </a:lnSpc>
                        <a:spcBef>
                          <a:spcPts val="0"/>
                        </a:spcBef>
                        <a:spcAft>
                          <a:spcPts val="0"/>
                        </a:spcAft>
                        <a:buClr>
                          <a:srgbClr val="000000"/>
                        </a:buClr>
                        <a:buSzPts val="1100"/>
                        <a:buFont typeface="Arial"/>
                        <a:buNone/>
                      </a:pPr>
                      <a:r>
                        <a:rPr lang="en-CA" sz="1100" b="1" u="none" strike="noStrike" cap="none" dirty="0">
                          <a:latin typeface="Century Gothic" panose="020B0502020202020204" pitchFamily="34" charset="0"/>
                        </a:rPr>
                        <a:t>Effectiveness</a:t>
                      </a:r>
                      <a:endParaRPr sz="1100" b="1" u="none" strike="noStrike" cap="none" dirty="0">
                        <a:latin typeface="Century Gothic" panose="020B0502020202020204" pitchFamily="34" charset="0"/>
                        <a:ea typeface="Calibri"/>
                        <a:cs typeface="Calibri"/>
                        <a:sym typeface="Calibri"/>
                      </a:endParaRPr>
                    </a:p>
                  </a:txBody>
                  <a:tcPr marL="68575" marR="68575" marT="0" marB="0">
                    <a:lnL w="12700" cmpd="sng">
                      <a:solidFill>
                        <a:prstClr val="black"/>
                      </a:solidFill>
                      <a:prstDash val="solid"/>
                    </a:lnL>
                    <a:lnR w="12700" cmpd="sng">
                      <a:solidFill>
                        <a:prstClr val="black"/>
                      </a:solidFill>
                      <a:prstDash val="solid"/>
                    </a:lnR>
                    <a:lnT w="12700" cmpd="sng">
                      <a:solidFill>
                        <a:prstClr val="black"/>
                      </a:solidFill>
                      <a:prstDash val="solid"/>
                    </a:lnT>
                    <a:lnB w="12700" cmpd="sng">
                      <a:solidFill>
                        <a:prstClr val="black"/>
                      </a:solidFill>
                      <a:prstDash val="solid"/>
                    </a:lnB>
                    <a:lnTlToBr w="12700" cmpd="sng">
                      <a:noFill/>
                      <a:prstDash val="solid"/>
                    </a:lnTlToBr>
                    <a:lnBlToTr w="12700" cmpd="sng">
                      <a:noFill/>
                      <a:prstDash val="solid"/>
                    </a:lnBlToTr>
                    <a:solidFill>
                      <a:schemeClr val="bg1">
                        <a:lumMod val="85000"/>
                      </a:schemeClr>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l" rtl="0">
                        <a:lnSpc>
                          <a:spcPct val="107000"/>
                        </a:lnSpc>
                        <a:spcBef>
                          <a:spcPts val="0"/>
                        </a:spcBef>
                        <a:spcAft>
                          <a:spcPts val="0"/>
                        </a:spcAft>
                        <a:buClr>
                          <a:srgbClr val="000000"/>
                        </a:buClr>
                        <a:buSzPts val="1100"/>
                        <a:buFont typeface="Arial"/>
                        <a:buNone/>
                      </a:pPr>
                      <a:r>
                        <a:rPr lang="en-CA" sz="1100" u="none" strike="noStrike" cap="none" dirty="0">
                          <a:latin typeface="Century Gothic" panose="020B0502020202020204" pitchFamily="34" charset="0"/>
                        </a:rPr>
                        <a:t>&gt;95 % </a:t>
                      </a:r>
                      <a:endParaRPr sz="1100" u="none" strike="noStrike" cap="none" dirty="0">
                        <a:latin typeface="Century Gothic" panose="020B0502020202020204" pitchFamily="34" charset="0"/>
                        <a:ea typeface="Calibri"/>
                        <a:cs typeface="Calibri"/>
                        <a:sym typeface="Calibri"/>
                      </a:endParaRPr>
                    </a:p>
                  </a:txBody>
                  <a:tcPr marL="68575" marR="68575" marT="0" marB="0">
                    <a:lnL w="12700" cmpd="sng">
                      <a:solidFill>
                        <a:prstClr val="black"/>
                      </a:solidFill>
                      <a:prstDash val="solid"/>
                    </a:lnL>
                    <a:lnR w="12700" cmpd="sng">
                      <a:solidFill>
                        <a:prstClr val="black"/>
                      </a:solidFill>
                      <a:prstDash val="solid"/>
                    </a:lnR>
                    <a:lnT w="12700" cmpd="sng">
                      <a:solidFill>
                        <a:prstClr val="black"/>
                      </a:solidFill>
                      <a:prstDash val="solid"/>
                    </a:lnT>
                    <a:lnB w="12700" cmpd="sng">
                      <a:solidFill>
                        <a:prstClr val="black"/>
                      </a:solidFill>
                      <a:prstDash val="solid"/>
                    </a:lnB>
                    <a:lnTlToBr w="12700" cmpd="sng">
                      <a:noFill/>
                      <a:prstDash val="solid"/>
                    </a:lnTlToBr>
                    <a:lnBlToTr w="12700" cmpd="sng">
                      <a:noFill/>
                      <a:prstDash val="solid"/>
                    </a:lnBlToTr>
                    <a:noFill/>
                  </a:tcPr>
                </a:tc>
                <a:extLst>
                  <a:ext uri="{0D108BD9-81ED-4DB2-BD59-A6C34878D82A}">
                    <a16:rowId xmlns:a16="http://schemas.microsoft.com/office/drawing/2014/main" val="10004"/>
                  </a:ext>
                </a:extLst>
              </a:tr>
              <a:tr h="188200">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l" rtl="0">
                        <a:lnSpc>
                          <a:spcPct val="107000"/>
                        </a:lnSpc>
                        <a:spcBef>
                          <a:spcPts val="0"/>
                        </a:spcBef>
                        <a:spcAft>
                          <a:spcPts val="0"/>
                        </a:spcAft>
                        <a:buClr>
                          <a:srgbClr val="000000"/>
                        </a:buClr>
                        <a:buSzPts val="1100"/>
                        <a:buFont typeface="Arial"/>
                        <a:buNone/>
                      </a:pPr>
                      <a:r>
                        <a:rPr lang="en-CA" sz="1100" b="1" u="none" strike="noStrike" cap="none" dirty="0">
                          <a:latin typeface="Century Gothic" panose="020B0502020202020204" pitchFamily="34" charset="0"/>
                        </a:rPr>
                        <a:t>Dosing</a:t>
                      </a:r>
                      <a:endParaRPr sz="1100" b="1" u="none" strike="noStrike" cap="none" dirty="0">
                        <a:latin typeface="Century Gothic" panose="020B0502020202020204" pitchFamily="34" charset="0"/>
                        <a:ea typeface="Calibri"/>
                        <a:cs typeface="Calibri"/>
                        <a:sym typeface="Calibri"/>
                      </a:endParaRPr>
                    </a:p>
                  </a:txBody>
                  <a:tcPr marL="68575" marR="68575" marT="0" marB="0">
                    <a:lnL w="12700" cmpd="sng">
                      <a:solidFill>
                        <a:prstClr val="black"/>
                      </a:solidFill>
                      <a:prstDash val="solid"/>
                    </a:lnL>
                    <a:lnR w="12700" cmpd="sng">
                      <a:solidFill>
                        <a:prstClr val="black"/>
                      </a:solidFill>
                      <a:prstDash val="solid"/>
                    </a:lnR>
                    <a:lnT w="12700" cmpd="sng">
                      <a:solidFill>
                        <a:prstClr val="black"/>
                      </a:solidFill>
                      <a:prstDash val="solid"/>
                    </a:lnT>
                    <a:lnB w="12700" cmpd="sng">
                      <a:solidFill>
                        <a:prstClr val="black"/>
                      </a:solidFill>
                      <a:prstDash val="solid"/>
                    </a:lnB>
                    <a:lnTlToBr w="12700" cmpd="sng">
                      <a:noFill/>
                      <a:prstDash val="solid"/>
                    </a:lnTlToBr>
                    <a:lnBlToTr w="12700" cmpd="sng">
                      <a:noFill/>
                      <a:prstDash val="solid"/>
                    </a:lnBlToTr>
                    <a:solidFill>
                      <a:schemeClr val="bg1">
                        <a:lumMod val="85000"/>
                      </a:schemeClr>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l" rtl="0">
                        <a:lnSpc>
                          <a:spcPct val="107000"/>
                        </a:lnSpc>
                        <a:spcBef>
                          <a:spcPts val="0"/>
                        </a:spcBef>
                        <a:spcAft>
                          <a:spcPts val="0"/>
                        </a:spcAft>
                        <a:buClr>
                          <a:srgbClr val="000000"/>
                        </a:buClr>
                        <a:buSzPts val="1100"/>
                        <a:buFont typeface="Arial"/>
                        <a:buNone/>
                      </a:pPr>
                      <a:r>
                        <a:rPr lang="en-CA" sz="1100" u="none" strike="noStrike" cap="none" dirty="0">
                          <a:latin typeface="Century Gothic" panose="020B0502020202020204" pitchFamily="34" charset="0"/>
                        </a:rPr>
                        <a:t>TAF 25mg + FTC 200mg daily</a:t>
                      </a:r>
                      <a:endParaRPr sz="1100" u="none" strike="noStrike" cap="none" dirty="0">
                        <a:latin typeface="Century Gothic" panose="020B0502020202020204" pitchFamily="34" charset="0"/>
                        <a:ea typeface="Calibri"/>
                        <a:cs typeface="Calibri"/>
                        <a:sym typeface="Calibri"/>
                      </a:endParaRPr>
                    </a:p>
                  </a:txBody>
                  <a:tcPr marL="68575" marR="68575" marT="0" marB="0">
                    <a:lnL w="12700" cmpd="sng">
                      <a:solidFill>
                        <a:prstClr val="black"/>
                      </a:solidFill>
                      <a:prstDash val="solid"/>
                    </a:lnL>
                    <a:lnR w="12700" cmpd="sng">
                      <a:solidFill>
                        <a:prstClr val="black"/>
                      </a:solidFill>
                      <a:prstDash val="solid"/>
                    </a:lnR>
                    <a:lnT w="12700" cmpd="sng">
                      <a:solidFill>
                        <a:prstClr val="black"/>
                      </a:solidFill>
                      <a:prstDash val="solid"/>
                    </a:lnT>
                    <a:lnB w="12700" cmpd="sng">
                      <a:solidFill>
                        <a:prstClr val="black"/>
                      </a:solidFill>
                      <a:prstDash val="solid"/>
                    </a:lnB>
                    <a:lnTlToBr w="12700" cmpd="sng">
                      <a:noFill/>
                      <a:prstDash val="solid"/>
                    </a:lnTlToBr>
                    <a:lnBlToTr w="12700" cmpd="sng">
                      <a:noFill/>
                      <a:prstDash val="solid"/>
                    </a:lnBlToTr>
                    <a:noFill/>
                  </a:tcPr>
                </a:tc>
                <a:extLst>
                  <a:ext uri="{0D108BD9-81ED-4DB2-BD59-A6C34878D82A}">
                    <a16:rowId xmlns:a16="http://schemas.microsoft.com/office/drawing/2014/main" val="10005"/>
                  </a:ext>
                </a:extLst>
              </a:tr>
              <a:tr h="188200">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l" rtl="0">
                        <a:lnSpc>
                          <a:spcPct val="107000"/>
                        </a:lnSpc>
                        <a:spcBef>
                          <a:spcPts val="0"/>
                        </a:spcBef>
                        <a:spcAft>
                          <a:spcPts val="0"/>
                        </a:spcAft>
                        <a:buClr>
                          <a:srgbClr val="000000"/>
                        </a:buClr>
                        <a:buSzPts val="1100"/>
                        <a:buFont typeface="Arial"/>
                        <a:buNone/>
                      </a:pPr>
                      <a:r>
                        <a:rPr lang="en-CA" sz="1100" b="1" u="none" strike="noStrike" cap="none" dirty="0">
                          <a:latin typeface="Century Gothic" panose="020B0502020202020204" pitchFamily="34" charset="0"/>
                        </a:rPr>
                        <a:t>Mode of Administration</a:t>
                      </a:r>
                      <a:endParaRPr sz="1100" b="1" u="none" strike="noStrike" cap="none" dirty="0">
                        <a:latin typeface="Century Gothic" panose="020B0502020202020204" pitchFamily="34" charset="0"/>
                        <a:ea typeface="Calibri"/>
                        <a:cs typeface="Calibri"/>
                        <a:sym typeface="Calibri"/>
                      </a:endParaRPr>
                    </a:p>
                  </a:txBody>
                  <a:tcPr marL="68575" marR="68575" marT="0" marB="0">
                    <a:lnL w="12700" cmpd="sng">
                      <a:solidFill>
                        <a:prstClr val="black"/>
                      </a:solidFill>
                      <a:prstDash val="solid"/>
                    </a:lnL>
                    <a:lnR w="12700" cmpd="sng">
                      <a:solidFill>
                        <a:prstClr val="black"/>
                      </a:solidFill>
                      <a:prstDash val="solid"/>
                    </a:lnR>
                    <a:lnT w="12700" cmpd="sng">
                      <a:solidFill>
                        <a:prstClr val="black"/>
                      </a:solidFill>
                      <a:prstDash val="solid"/>
                    </a:lnT>
                    <a:lnB w="12700" cmpd="sng">
                      <a:solidFill>
                        <a:prstClr val="black"/>
                      </a:solidFill>
                      <a:prstDash val="solid"/>
                    </a:lnB>
                    <a:lnTlToBr w="12700" cmpd="sng">
                      <a:noFill/>
                      <a:prstDash val="solid"/>
                    </a:lnTlToBr>
                    <a:lnBlToTr w="12700" cmpd="sng">
                      <a:noFill/>
                      <a:prstDash val="solid"/>
                    </a:lnBlToTr>
                    <a:solidFill>
                      <a:schemeClr val="bg1">
                        <a:lumMod val="85000"/>
                      </a:schemeClr>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l" rtl="0">
                        <a:lnSpc>
                          <a:spcPct val="107000"/>
                        </a:lnSpc>
                        <a:spcBef>
                          <a:spcPts val="0"/>
                        </a:spcBef>
                        <a:spcAft>
                          <a:spcPts val="0"/>
                        </a:spcAft>
                        <a:buClr>
                          <a:srgbClr val="000000"/>
                        </a:buClr>
                        <a:buSzPts val="1100"/>
                        <a:buFont typeface="Arial"/>
                        <a:buNone/>
                      </a:pPr>
                      <a:r>
                        <a:rPr lang="en-CA" sz="1100" u="none" strike="noStrike" cap="none" dirty="0">
                          <a:latin typeface="Century Gothic" panose="020B0502020202020204" pitchFamily="34" charset="0"/>
                        </a:rPr>
                        <a:t>Oral</a:t>
                      </a:r>
                      <a:endParaRPr sz="1100" u="none" strike="noStrike" cap="none" dirty="0">
                        <a:latin typeface="Century Gothic" panose="020B0502020202020204" pitchFamily="34" charset="0"/>
                        <a:ea typeface="Calibri"/>
                        <a:cs typeface="Calibri"/>
                        <a:sym typeface="Calibri"/>
                      </a:endParaRPr>
                    </a:p>
                  </a:txBody>
                  <a:tcPr marL="68575" marR="68575" marT="0" marB="0">
                    <a:lnL w="12700" cmpd="sng">
                      <a:solidFill>
                        <a:prstClr val="black"/>
                      </a:solidFill>
                      <a:prstDash val="solid"/>
                    </a:lnL>
                    <a:lnR w="12700" cmpd="sng">
                      <a:solidFill>
                        <a:prstClr val="black"/>
                      </a:solidFill>
                      <a:prstDash val="solid"/>
                    </a:lnR>
                    <a:lnT w="12700" cmpd="sng">
                      <a:solidFill>
                        <a:prstClr val="black"/>
                      </a:solidFill>
                      <a:prstDash val="solid"/>
                    </a:lnT>
                    <a:lnB w="12700" cmpd="sng">
                      <a:solidFill>
                        <a:prstClr val="black"/>
                      </a:solidFill>
                      <a:prstDash val="solid"/>
                    </a:lnB>
                    <a:lnTlToBr w="12700" cmpd="sng">
                      <a:noFill/>
                      <a:prstDash val="solid"/>
                    </a:lnTlToBr>
                    <a:lnBlToTr w="12700" cmpd="sng">
                      <a:noFill/>
                      <a:prstDash val="solid"/>
                    </a:lnBlToTr>
                    <a:noFill/>
                  </a:tcPr>
                </a:tc>
                <a:extLst>
                  <a:ext uri="{0D108BD9-81ED-4DB2-BD59-A6C34878D82A}">
                    <a16:rowId xmlns:a16="http://schemas.microsoft.com/office/drawing/2014/main" val="10006"/>
                  </a:ext>
                </a:extLst>
              </a:tr>
              <a:tr h="386300">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l" rtl="0">
                        <a:lnSpc>
                          <a:spcPct val="107000"/>
                        </a:lnSpc>
                        <a:spcBef>
                          <a:spcPts val="0"/>
                        </a:spcBef>
                        <a:spcAft>
                          <a:spcPts val="0"/>
                        </a:spcAft>
                        <a:buClr>
                          <a:srgbClr val="000000"/>
                        </a:buClr>
                        <a:buSzPts val="1100"/>
                        <a:buFont typeface="Arial"/>
                        <a:buNone/>
                      </a:pPr>
                      <a:r>
                        <a:rPr lang="en-CA" sz="1100" b="1" u="none" strike="noStrike" cap="none" dirty="0">
                          <a:latin typeface="Century Gothic" panose="020B0502020202020204" pitchFamily="34" charset="0"/>
                        </a:rPr>
                        <a:t>Side Effects</a:t>
                      </a:r>
                      <a:endParaRPr sz="1100" b="1" u="none" strike="noStrike" cap="none" dirty="0">
                        <a:latin typeface="Century Gothic" panose="020B0502020202020204" pitchFamily="34" charset="0"/>
                        <a:ea typeface="Calibri"/>
                        <a:cs typeface="Calibri"/>
                        <a:sym typeface="Calibri"/>
                      </a:endParaRPr>
                    </a:p>
                  </a:txBody>
                  <a:tcPr marL="68575" marR="68575" marT="0" marB="0">
                    <a:lnL w="12700" cmpd="sng">
                      <a:solidFill>
                        <a:prstClr val="black"/>
                      </a:solidFill>
                      <a:prstDash val="solid"/>
                    </a:lnL>
                    <a:lnR w="12700" cmpd="sng">
                      <a:solidFill>
                        <a:prstClr val="black"/>
                      </a:solidFill>
                      <a:prstDash val="solid"/>
                    </a:lnR>
                    <a:lnT w="12700" cmpd="sng">
                      <a:solidFill>
                        <a:prstClr val="black"/>
                      </a:solidFill>
                      <a:prstDash val="solid"/>
                    </a:lnT>
                    <a:lnB w="12700" cmpd="sng">
                      <a:solidFill>
                        <a:prstClr val="black"/>
                      </a:solidFill>
                      <a:prstDash val="solid"/>
                    </a:lnB>
                    <a:lnTlToBr w="12700" cmpd="sng">
                      <a:noFill/>
                      <a:prstDash val="solid"/>
                    </a:lnTlToBr>
                    <a:lnBlToTr w="12700" cmpd="sng">
                      <a:noFill/>
                      <a:prstDash val="solid"/>
                    </a:lnBlToTr>
                    <a:solidFill>
                      <a:schemeClr val="bg1">
                        <a:lumMod val="85000"/>
                      </a:schemeClr>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l" rtl="0">
                        <a:lnSpc>
                          <a:spcPct val="107000"/>
                        </a:lnSpc>
                        <a:spcBef>
                          <a:spcPts val="0"/>
                        </a:spcBef>
                        <a:spcAft>
                          <a:spcPts val="0"/>
                        </a:spcAft>
                        <a:buClr>
                          <a:srgbClr val="000000"/>
                        </a:buClr>
                        <a:buSzPts val="1100"/>
                        <a:buFont typeface="Arial"/>
                        <a:buNone/>
                      </a:pPr>
                      <a:r>
                        <a:rPr lang="en-CA" sz="1100" u="none" strike="noStrike" cap="none" dirty="0">
                          <a:latin typeface="Century Gothic" panose="020B0502020202020204" pitchFamily="34" charset="0"/>
                        </a:rPr>
                        <a:t>Generally well-tolerated with common side effects including nausea, diarrhoea, headache, fatigue, and dizziness</a:t>
                      </a:r>
                      <a:endParaRPr sz="1100" u="none" strike="noStrike" cap="none" dirty="0">
                        <a:latin typeface="Century Gothic" panose="020B0502020202020204" pitchFamily="34" charset="0"/>
                        <a:ea typeface="Calibri"/>
                        <a:cs typeface="Calibri"/>
                        <a:sym typeface="Calibri"/>
                      </a:endParaRPr>
                    </a:p>
                  </a:txBody>
                  <a:tcPr marL="68575" marR="68575" marT="0" marB="0">
                    <a:lnL w="12700" cmpd="sng">
                      <a:solidFill>
                        <a:prstClr val="black"/>
                      </a:solidFill>
                      <a:prstDash val="solid"/>
                    </a:lnL>
                    <a:lnR w="12700" cmpd="sng">
                      <a:solidFill>
                        <a:prstClr val="black"/>
                      </a:solidFill>
                      <a:prstDash val="solid"/>
                    </a:lnR>
                    <a:lnT w="12700" cmpd="sng">
                      <a:solidFill>
                        <a:prstClr val="black"/>
                      </a:solidFill>
                      <a:prstDash val="solid"/>
                    </a:lnT>
                    <a:lnB w="12700" cmpd="sng">
                      <a:solidFill>
                        <a:prstClr val="black"/>
                      </a:solidFill>
                      <a:prstDash val="solid"/>
                    </a:lnB>
                    <a:lnTlToBr w="12700" cmpd="sng">
                      <a:noFill/>
                      <a:prstDash val="solid"/>
                    </a:lnTlToBr>
                    <a:lnBlToTr w="12700" cmpd="sng">
                      <a:noFill/>
                      <a:prstDash val="solid"/>
                    </a:lnBlToTr>
                    <a:noFill/>
                  </a:tcPr>
                </a:tc>
                <a:extLst>
                  <a:ext uri="{0D108BD9-81ED-4DB2-BD59-A6C34878D82A}">
                    <a16:rowId xmlns:a16="http://schemas.microsoft.com/office/drawing/2014/main" val="10007"/>
                  </a:ext>
                </a:extLst>
              </a:tr>
              <a:tr h="1205300">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l" rtl="0">
                        <a:lnSpc>
                          <a:spcPct val="107000"/>
                        </a:lnSpc>
                        <a:spcBef>
                          <a:spcPts val="0"/>
                        </a:spcBef>
                        <a:spcAft>
                          <a:spcPts val="0"/>
                        </a:spcAft>
                        <a:buClr>
                          <a:srgbClr val="000000"/>
                        </a:buClr>
                        <a:buSzPts val="1100"/>
                        <a:buFont typeface="Arial"/>
                        <a:buNone/>
                      </a:pPr>
                      <a:r>
                        <a:rPr lang="en-CA" sz="1100" b="1" u="none" strike="noStrike" cap="none" dirty="0">
                          <a:latin typeface="Century Gothic" panose="020B0502020202020204" pitchFamily="34" charset="0"/>
                        </a:rPr>
                        <a:t>Drug-drug Interactions</a:t>
                      </a:r>
                      <a:endParaRPr sz="1100" b="1" u="none" strike="noStrike" cap="none" dirty="0">
                        <a:latin typeface="Century Gothic" panose="020B0502020202020204" pitchFamily="34" charset="0"/>
                        <a:ea typeface="Calibri"/>
                        <a:cs typeface="Calibri"/>
                        <a:sym typeface="Calibri"/>
                      </a:endParaRPr>
                    </a:p>
                  </a:txBody>
                  <a:tcPr marL="68575" marR="68575" marT="0" marB="0">
                    <a:lnL w="12700" cmpd="sng">
                      <a:solidFill>
                        <a:prstClr val="black"/>
                      </a:solidFill>
                      <a:prstDash val="solid"/>
                    </a:lnL>
                    <a:lnR w="12700" cmpd="sng">
                      <a:solidFill>
                        <a:prstClr val="black"/>
                      </a:solidFill>
                      <a:prstDash val="solid"/>
                    </a:lnR>
                    <a:lnT w="12700" cmpd="sng">
                      <a:solidFill>
                        <a:prstClr val="black"/>
                      </a:solidFill>
                      <a:prstDash val="solid"/>
                    </a:lnT>
                    <a:lnB w="12700" cmpd="sng">
                      <a:solidFill>
                        <a:prstClr val="black"/>
                      </a:solidFill>
                      <a:prstDash val="solid"/>
                    </a:lnB>
                    <a:lnTlToBr w="12700" cmpd="sng">
                      <a:noFill/>
                      <a:prstDash val="solid"/>
                    </a:lnTlToBr>
                    <a:lnBlToTr w="12700" cmpd="sng">
                      <a:noFill/>
                      <a:prstDash val="solid"/>
                    </a:lnBlToTr>
                    <a:solidFill>
                      <a:schemeClr val="bg1">
                        <a:lumMod val="85000"/>
                      </a:schemeClr>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l" rtl="0">
                        <a:lnSpc>
                          <a:spcPct val="107000"/>
                        </a:lnSpc>
                        <a:spcBef>
                          <a:spcPts val="0"/>
                        </a:spcBef>
                        <a:spcAft>
                          <a:spcPts val="0"/>
                        </a:spcAft>
                        <a:buClr>
                          <a:srgbClr val="000000"/>
                        </a:buClr>
                        <a:buSzPts val="1100"/>
                        <a:buFont typeface="Arial"/>
                        <a:buNone/>
                      </a:pPr>
                      <a:r>
                        <a:rPr lang="en-CA" sz="1100" u="none" strike="noStrike" cap="none" dirty="0">
                          <a:latin typeface="Century Gothic" panose="020B0502020202020204" pitchFamily="34" charset="0"/>
                        </a:rPr>
                        <a:t>Strong P-gp/CYP3A Inducers: Drugs that strongly induce P-gp (e.g., rifampin, St. John’s wort, carbamazepine, phenytoin, phenobarbital) can significantly decrease TAF concentration, potentially leading to loss of therapeutic effect.</a:t>
                      </a:r>
                      <a:endParaRPr sz="1100" u="none" strike="noStrike" cap="none" dirty="0">
                        <a:latin typeface="Century Gothic" panose="020B0502020202020204" pitchFamily="34" charset="0"/>
                      </a:endParaRPr>
                    </a:p>
                    <a:p>
                      <a:pPr marL="0" marR="0" lvl="0" indent="0" algn="l" rtl="0">
                        <a:lnSpc>
                          <a:spcPct val="107000"/>
                        </a:lnSpc>
                        <a:spcBef>
                          <a:spcPts val="800"/>
                        </a:spcBef>
                        <a:spcAft>
                          <a:spcPts val="0"/>
                        </a:spcAft>
                        <a:buClr>
                          <a:srgbClr val="000000"/>
                        </a:buClr>
                        <a:buSzPts val="1100"/>
                        <a:buFont typeface="Arial"/>
                        <a:buNone/>
                      </a:pPr>
                      <a:r>
                        <a:rPr lang="en-CA" sz="1100" u="none" strike="noStrike" cap="none" dirty="0">
                          <a:latin typeface="Century Gothic" panose="020B0502020202020204" pitchFamily="34" charset="0"/>
                        </a:rPr>
                        <a:t> </a:t>
                      </a:r>
                      <a:endParaRPr sz="1100" u="none" strike="noStrike" cap="none" dirty="0">
                        <a:latin typeface="Century Gothic" panose="020B0502020202020204" pitchFamily="34" charset="0"/>
                      </a:endParaRPr>
                    </a:p>
                    <a:p>
                      <a:pPr marL="0" marR="0" lvl="0" indent="0" algn="l" rtl="0">
                        <a:lnSpc>
                          <a:spcPct val="107000"/>
                        </a:lnSpc>
                        <a:spcBef>
                          <a:spcPts val="800"/>
                        </a:spcBef>
                        <a:spcAft>
                          <a:spcPts val="0"/>
                        </a:spcAft>
                        <a:buClr>
                          <a:srgbClr val="000000"/>
                        </a:buClr>
                        <a:buSzPts val="1100"/>
                        <a:buFont typeface="Arial"/>
                        <a:buNone/>
                      </a:pPr>
                      <a:r>
                        <a:rPr lang="en-CA" sz="1100" u="none" strike="noStrike" cap="none" dirty="0">
                          <a:latin typeface="Century Gothic" panose="020B0502020202020204" pitchFamily="34" charset="0"/>
                        </a:rPr>
                        <a:t>Though not as nephrotoxic as TDF, use with caution with drugs that are nephrotoxic</a:t>
                      </a:r>
                      <a:endParaRPr sz="1100" u="none" strike="noStrike" cap="none" dirty="0">
                        <a:latin typeface="Century Gothic" panose="020B0502020202020204" pitchFamily="34" charset="0"/>
                        <a:ea typeface="Calibri"/>
                        <a:cs typeface="Calibri"/>
                        <a:sym typeface="Calibri"/>
                      </a:endParaRPr>
                    </a:p>
                  </a:txBody>
                  <a:tcPr marL="68575" marR="68575" marT="0" marB="0">
                    <a:lnL w="12700" cmpd="sng">
                      <a:solidFill>
                        <a:prstClr val="black"/>
                      </a:solidFill>
                      <a:prstDash val="solid"/>
                    </a:lnL>
                    <a:lnR w="12700" cmpd="sng">
                      <a:solidFill>
                        <a:prstClr val="black"/>
                      </a:solidFill>
                      <a:prstDash val="solid"/>
                    </a:lnR>
                    <a:lnT w="12700" cmpd="sng">
                      <a:solidFill>
                        <a:prstClr val="black"/>
                      </a:solidFill>
                      <a:prstDash val="solid"/>
                    </a:lnT>
                    <a:lnB w="12700" cmpd="sng">
                      <a:solidFill>
                        <a:prstClr val="black"/>
                      </a:solidFill>
                      <a:prstDash val="solid"/>
                    </a:lnB>
                    <a:lnTlToBr w="12700" cmpd="sng">
                      <a:noFill/>
                      <a:prstDash val="solid"/>
                    </a:lnTlToBr>
                    <a:lnBlToTr w="12700" cmpd="sng">
                      <a:noFill/>
                      <a:prstDash val="solid"/>
                    </a:lnBlToTr>
                    <a:noFill/>
                  </a:tcPr>
                </a:tc>
                <a:extLst>
                  <a:ext uri="{0D108BD9-81ED-4DB2-BD59-A6C34878D82A}">
                    <a16:rowId xmlns:a16="http://schemas.microsoft.com/office/drawing/2014/main" val="10008"/>
                  </a:ext>
                </a:extLst>
              </a:tr>
              <a:tr h="188200">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l" rtl="0">
                        <a:lnSpc>
                          <a:spcPct val="107000"/>
                        </a:lnSpc>
                        <a:spcBef>
                          <a:spcPts val="0"/>
                        </a:spcBef>
                        <a:spcAft>
                          <a:spcPts val="0"/>
                        </a:spcAft>
                        <a:buClr>
                          <a:srgbClr val="000000"/>
                        </a:buClr>
                        <a:buSzPts val="1100"/>
                        <a:buFont typeface="Arial"/>
                        <a:buNone/>
                      </a:pPr>
                      <a:r>
                        <a:rPr lang="en-CA" sz="1100" b="1" u="none" strike="noStrike" cap="none" dirty="0">
                          <a:latin typeface="Century Gothic" panose="020B0502020202020204" pitchFamily="34" charset="0"/>
                        </a:rPr>
                        <a:t>Contraindications</a:t>
                      </a:r>
                      <a:endParaRPr sz="1100" b="1" u="none" strike="noStrike" cap="none" dirty="0">
                        <a:latin typeface="Century Gothic" panose="020B0502020202020204" pitchFamily="34" charset="0"/>
                        <a:ea typeface="Calibri"/>
                        <a:cs typeface="Calibri"/>
                        <a:sym typeface="Calibri"/>
                      </a:endParaRPr>
                    </a:p>
                  </a:txBody>
                  <a:tcPr marL="68575" marR="68575" marT="0" marB="0">
                    <a:lnL w="12700" cmpd="sng">
                      <a:solidFill>
                        <a:prstClr val="black"/>
                      </a:solidFill>
                      <a:prstDash val="solid"/>
                    </a:lnL>
                    <a:lnR w="12700" cmpd="sng">
                      <a:solidFill>
                        <a:prstClr val="black"/>
                      </a:solidFill>
                      <a:prstDash val="solid"/>
                    </a:lnR>
                    <a:lnT w="12700" cmpd="sng">
                      <a:solidFill>
                        <a:prstClr val="black"/>
                      </a:solidFill>
                      <a:prstDash val="solid"/>
                    </a:lnT>
                    <a:lnB w="12700" cmpd="sng">
                      <a:solidFill>
                        <a:prstClr val="black"/>
                      </a:solidFill>
                      <a:prstDash val="solid"/>
                    </a:lnB>
                    <a:lnTlToBr w="12700" cmpd="sng">
                      <a:noFill/>
                      <a:prstDash val="solid"/>
                    </a:lnTlToBr>
                    <a:lnBlToTr w="12700" cmpd="sng">
                      <a:noFill/>
                      <a:prstDash val="solid"/>
                    </a:lnBlToTr>
                    <a:solidFill>
                      <a:schemeClr val="bg1">
                        <a:lumMod val="85000"/>
                      </a:schemeClr>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l" rtl="0">
                        <a:lnSpc>
                          <a:spcPct val="107000"/>
                        </a:lnSpc>
                        <a:spcBef>
                          <a:spcPts val="0"/>
                        </a:spcBef>
                        <a:spcAft>
                          <a:spcPts val="0"/>
                        </a:spcAft>
                        <a:buClr>
                          <a:srgbClr val="000000"/>
                        </a:buClr>
                        <a:buSzPts val="1100"/>
                        <a:buFont typeface="Arial"/>
                        <a:buNone/>
                      </a:pPr>
                      <a:r>
                        <a:rPr lang="en-CA" sz="1100" u="none" strike="noStrike" cap="none" dirty="0">
                          <a:latin typeface="Century Gothic" panose="020B0502020202020204" pitchFamily="34" charset="0"/>
                        </a:rPr>
                        <a:t>Severe kidney impairment (eGFR &lt;30ml/min)</a:t>
                      </a:r>
                      <a:endParaRPr sz="1100" u="none" strike="noStrike" cap="none" dirty="0">
                        <a:latin typeface="Century Gothic" panose="020B0502020202020204" pitchFamily="34" charset="0"/>
                        <a:ea typeface="Calibri"/>
                        <a:cs typeface="Calibri"/>
                        <a:sym typeface="Calibri"/>
                      </a:endParaRPr>
                    </a:p>
                  </a:txBody>
                  <a:tcPr marL="68575" marR="68575" marT="0" marB="0">
                    <a:lnL w="12700" cmpd="sng">
                      <a:solidFill>
                        <a:prstClr val="black"/>
                      </a:solidFill>
                      <a:prstDash val="solid"/>
                    </a:lnL>
                    <a:lnR w="12700" cmpd="sng">
                      <a:solidFill>
                        <a:prstClr val="black"/>
                      </a:solidFill>
                      <a:prstDash val="solid"/>
                    </a:lnR>
                    <a:lnT w="12700" cmpd="sng">
                      <a:solidFill>
                        <a:prstClr val="black"/>
                      </a:solidFill>
                      <a:prstDash val="solid"/>
                    </a:lnT>
                    <a:lnB w="12700" cmpd="sng">
                      <a:solidFill>
                        <a:prstClr val="black"/>
                      </a:solidFill>
                      <a:prstDash val="solid"/>
                    </a:lnB>
                    <a:lnTlToBr w="12700" cmpd="sng">
                      <a:noFill/>
                      <a:prstDash val="solid"/>
                    </a:lnTlToBr>
                    <a:lnBlToTr w="12700" cmpd="sng">
                      <a:noFill/>
                      <a:prstDash val="solid"/>
                    </a:lnBlToTr>
                    <a:noFill/>
                  </a:tcPr>
                </a:tc>
                <a:extLst>
                  <a:ext uri="{0D108BD9-81ED-4DB2-BD59-A6C34878D82A}">
                    <a16:rowId xmlns:a16="http://schemas.microsoft.com/office/drawing/2014/main" val="10009"/>
                  </a:ext>
                </a:extLst>
              </a:tr>
            </a:tbl>
          </a:graphicData>
        </a:graphic>
      </p:graphicFrame>
    </p:spTree>
    <p:extLst>
      <p:ext uri="{BB962C8B-B14F-4D97-AF65-F5344CB8AC3E}">
        <p14:creationId xmlns:p14="http://schemas.microsoft.com/office/powerpoint/2010/main" val="147198588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FF144F2-84EC-A9BB-1A8F-5558483BD57F}"/>
            </a:ext>
          </a:extLst>
        </p:cNvPr>
        <p:cNvGrpSpPr/>
        <p:nvPr/>
      </p:nvGrpSpPr>
      <p:grpSpPr>
        <a:xfrm>
          <a:off x="0" y="0"/>
          <a:ext cx="0" cy="0"/>
          <a:chOff x="0" y="0"/>
          <a:chExt cx="0" cy="0"/>
        </a:xfrm>
      </p:grpSpPr>
      <p:sp>
        <p:nvSpPr>
          <p:cNvPr id="10" name="TextBox 9">
            <a:extLst>
              <a:ext uri="{FF2B5EF4-FFF2-40B4-BE49-F238E27FC236}">
                <a16:creationId xmlns:a16="http://schemas.microsoft.com/office/drawing/2014/main" id="{10924FC9-F176-B976-13FA-B239C02C92CE}"/>
              </a:ext>
            </a:extLst>
          </p:cNvPr>
          <p:cNvSpPr txBox="1"/>
          <p:nvPr/>
        </p:nvSpPr>
        <p:spPr>
          <a:xfrm>
            <a:off x="1325460" y="872347"/>
            <a:ext cx="6186881" cy="600164"/>
          </a:xfrm>
          <a:prstGeom prst="rect">
            <a:avLst/>
          </a:prstGeom>
          <a:noFill/>
        </p:spPr>
        <p:txBody>
          <a:bodyPr wrap="squar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3300" b="0" i="0" u="none" strike="noStrike" kern="1200" cap="none" spc="0" normalizeH="0" baseline="0" noProof="0" dirty="0">
                <a:ln>
                  <a:noFill/>
                </a:ln>
                <a:solidFill>
                  <a:srgbClr val="007E00"/>
                </a:solidFill>
                <a:effectLst/>
                <a:uLnTx/>
                <a:uFillTx/>
                <a:latin typeface="Century Gothic" panose="020B0502020202020204" pitchFamily="34" charset="0"/>
                <a:ea typeface="+mn-ea"/>
                <a:cs typeface="+mn-cs"/>
              </a:rPr>
              <a:t>HIV PrEP Eligibility Criteria  </a:t>
            </a:r>
            <a:endParaRPr kumimoji="0" lang="en-US" sz="3300" b="0" i="0" u="none" strike="noStrike" kern="1200" cap="none" spc="0" normalizeH="0" baseline="0" noProof="0" dirty="0">
              <a:ln>
                <a:noFill/>
              </a:ln>
              <a:solidFill>
                <a:prstClr val="black"/>
              </a:solidFill>
              <a:effectLst/>
              <a:uLnTx/>
              <a:uFillTx/>
              <a:latin typeface="Aptos" panose="02110004020202020204"/>
              <a:ea typeface="+mn-ea"/>
              <a:cs typeface="+mn-cs"/>
            </a:endParaRPr>
          </a:p>
        </p:txBody>
      </p:sp>
      <p:sp>
        <p:nvSpPr>
          <p:cNvPr id="3" name="Google Shape;209;g3c255c7971e_0_161">
            <a:extLst>
              <a:ext uri="{FF2B5EF4-FFF2-40B4-BE49-F238E27FC236}">
                <a16:creationId xmlns:a16="http://schemas.microsoft.com/office/drawing/2014/main" id="{9A3783C2-FF4D-82F5-FA41-6E0692559FEF}"/>
              </a:ext>
            </a:extLst>
          </p:cNvPr>
          <p:cNvSpPr txBox="1">
            <a:spLocks/>
          </p:cNvSpPr>
          <p:nvPr/>
        </p:nvSpPr>
        <p:spPr>
          <a:xfrm>
            <a:off x="406779" y="1880790"/>
            <a:ext cx="7680208" cy="4526100"/>
          </a:xfrm>
          <a:prstGeom prst="rect">
            <a:avLst/>
          </a:prstGeom>
          <a:noFill/>
          <a:ln>
            <a:noFill/>
          </a:ln>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L="457200" marR="0" lvl="0" indent="-342900" algn="l" rtl="0">
              <a:lnSpc>
                <a:spcPct val="100000"/>
              </a:lnSpc>
              <a:spcBef>
                <a:spcPts val="360"/>
              </a:spcBef>
              <a:spcAft>
                <a:spcPts val="0"/>
              </a:spcAft>
              <a:buClr>
                <a:schemeClr val="dk1"/>
              </a:buClr>
              <a:buSzPts val="1800"/>
              <a:buFont typeface="Century Gothic"/>
              <a:buChar char="•"/>
              <a:defRPr sz="2400" b="0" i="0" u="none" strike="noStrike" cap="none">
                <a:solidFill>
                  <a:schemeClr val="dk1"/>
                </a:solidFill>
                <a:latin typeface="Century Gothic"/>
                <a:ea typeface="Century Gothic"/>
                <a:cs typeface="Century Gothic"/>
                <a:sym typeface="Century Gothic"/>
              </a:defRPr>
            </a:lvl1pPr>
            <a:lvl2pPr marL="914400" marR="0" lvl="1" indent="-342900" algn="l" rtl="0">
              <a:lnSpc>
                <a:spcPct val="100000"/>
              </a:lnSpc>
              <a:spcBef>
                <a:spcPts val="360"/>
              </a:spcBef>
              <a:spcAft>
                <a:spcPts val="0"/>
              </a:spcAft>
              <a:buClr>
                <a:schemeClr val="dk1"/>
              </a:buClr>
              <a:buSzPts val="1800"/>
              <a:buFont typeface="Century Gothic"/>
              <a:buChar char="–"/>
              <a:defRPr sz="2100" b="0" i="0" u="none" strike="noStrike" cap="none">
                <a:solidFill>
                  <a:schemeClr val="dk1"/>
                </a:solidFill>
                <a:latin typeface="Century Gothic"/>
                <a:ea typeface="Century Gothic"/>
                <a:cs typeface="Century Gothic"/>
                <a:sym typeface="Century Gothic"/>
              </a:defRPr>
            </a:lvl2pPr>
            <a:lvl3pPr marL="1371600" marR="0" lvl="2" indent="-342900" algn="l" rtl="0">
              <a:lnSpc>
                <a:spcPct val="100000"/>
              </a:lnSpc>
              <a:spcBef>
                <a:spcPts val="360"/>
              </a:spcBef>
              <a:spcAft>
                <a:spcPts val="0"/>
              </a:spcAft>
              <a:buClr>
                <a:schemeClr val="dk1"/>
              </a:buClr>
              <a:buSzPts val="1800"/>
              <a:buFont typeface="Century Gothic"/>
              <a:buChar char="•"/>
              <a:defRPr sz="1800" b="0" i="0" u="none" strike="noStrike" cap="none">
                <a:solidFill>
                  <a:schemeClr val="dk1"/>
                </a:solidFill>
                <a:latin typeface="Century Gothic"/>
                <a:ea typeface="Century Gothic"/>
                <a:cs typeface="Century Gothic"/>
                <a:sym typeface="Century Gothic"/>
              </a:defRPr>
            </a:lvl3pPr>
            <a:lvl4pPr marL="1828800" marR="0" lvl="3" indent="-342900" algn="l" rtl="0">
              <a:lnSpc>
                <a:spcPct val="100000"/>
              </a:lnSpc>
              <a:spcBef>
                <a:spcPts val="360"/>
              </a:spcBef>
              <a:spcAft>
                <a:spcPts val="0"/>
              </a:spcAft>
              <a:buClr>
                <a:schemeClr val="dk1"/>
              </a:buClr>
              <a:buSzPts val="1800"/>
              <a:buFont typeface="Century Gothic"/>
              <a:buChar char="–"/>
              <a:defRPr sz="1500" b="0" i="0" u="none" strike="noStrike" cap="none">
                <a:solidFill>
                  <a:schemeClr val="dk1"/>
                </a:solidFill>
                <a:latin typeface="Century Gothic"/>
                <a:ea typeface="Century Gothic"/>
                <a:cs typeface="Century Gothic"/>
                <a:sym typeface="Century Gothic"/>
              </a:defRPr>
            </a:lvl4pPr>
            <a:lvl5pPr marL="2286000" marR="0" lvl="4" indent="-342900" algn="l" rtl="0">
              <a:lnSpc>
                <a:spcPct val="100000"/>
              </a:lnSpc>
              <a:spcBef>
                <a:spcPts val="360"/>
              </a:spcBef>
              <a:spcAft>
                <a:spcPts val="0"/>
              </a:spcAft>
              <a:buClr>
                <a:schemeClr val="dk1"/>
              </a:buClr>
              <a:buSzPts val="1800"/>
              <a:buFont typeface="Century Gothic"/>
              <a:buChar char="»"/>
              <a:defRPr sz="1500" b="0" i="0" u="none" strike="noStrike" cap="none">
                <a:solidFill>
                  <a:schemeClr val="dk1"/>
                </a:solidFill>
                <a:latin typeface="Century Gothic"/>
                <a:ea typeface="Century Gothic"/>
                <a:cs typeface="Century Gothic"/>
                <a:sym typeface="Century Gothic"/>
              </a:defRPr>
            </a:lvl5pPr>
            <a:lvl6pPr marL="2743200" marR="0" lvl="5" indent="-342900" algn="l" rtl="0">
              <a:lnSpc>
                <a:spcPct val="100000"/>
              </a:lnSpc>
              <a:spcBef>
                <a:spcPts val="360"/>
              </a:spcBef>
              <a:spcAft>
                <a:spcPts val="0"/>
              </a:spcAft>
              <a:buClr>
                <a:schemeClr val="dk1"/>
              </a:buClr>
              <a:buSzPts val="1800"/>
              <a:buFont typeface="Arial"/>
              <a:buChar char="»"/>
              <a:defRPr sz="1500" b="0" i="0" u="none" strike="noStrike" cap="none">
                <a:solidFill>
                  <a:schemeClr val="dk1"/>
                </a:solidFill>
                <a:latin typeface="Arial"/>
                <a:ea typeface="Arial"/>
                <a:cs typeface="Arial"/>
                <a:sym typeface="Arial"/>
              </a:defRPr>
            </a:lvl6pPr>
            <a:lvl7pPr marL="3200400" marR="0" lvl="6" indent="-342900" algn="l" rtl="0">
              <a:lnSpc>
                <a:spcPct val="100000"/>
              </a:lnSpc>
              <a:spcBef>
                <a:spcPts val="360"/>
              </a:spcBef>
              <a:spcAft>
                <a:spcPts val="0"/>
              </a:spcAft>
              <a:buClr>
                <a:schemeClr val="dk1"/>
              </a:buClr>
              <a:buSzPts val="1800"/>
              <a:buFont typeface="Arial"/>
              <a:buChar char="»"/>
              <a:defRPr sz="1500" b="0" i="0" u="none" strike="noStrike" cap="none">
                <a:solidFill>
                  <a:schemeClr val="dk1"/>
                </a:solidFill>
                <a:latin typeface="Arial"/>
                <a:ea typeface="Arial"/>
                <a:cs typeface="Arial"/>
                <a:sym typeface="Arial"/>
              </a:defRPr>
            </a:lvl7pPr>
            <a:lvl8pPr marL="3657600" marR="0" lvl="7" indent="-342900" algn="l" rtl="0">
              <a:lnSpc>
                <a:spcPct val="100000"/>
              </a:lnSpc>
              <a:spcBef>
                <a:spcPts val="360"/>
              </a:spcBef>
              <a:spcAft>
                <a:spcPts val="0"/>
              </a:spcAft>
              <a:buClr>
                <a:schemeClr val="dk1"/>
              </a:buClr>
              <a:buSzPts val="1800"/>
              <a:buFont typeface="Arial"/>
              <a:buChar char="»"/>
              <a:defRPr sz="1500" b="0" i="0" u="none" strike="noStrike" cap="none">
                <a:solidFill>
                  <a:schemeClr val="dk1"/>
                </a:solidFill>
                <a:latin typeface="Arial"/>
                <a:ea typeface="Arial"/>
                <a:cs typeface="Arial"/>
                <a:sym typeface="Arial"/>
              </a:defRPr>
            </a:lvl8pPr>
            <a:lvl9pPr marL="4114800" marR="0" lvl="8" indent="-342900" algn="l" rtl="0">
              <a:lnSpc>
                <a:spcPct val="100000"/>
              </a:lnSpc>
              <a:spcBef>
                <a:spcPts val="360"/>
              </a:spcBef>
              <a:spcAft>
                <a:spcPts val="0"/>
              </a:spcAft>
              <a:buClr>
                <a:schemeClr val="dk1"/>
              </a:buClr>
              <a:buSzPts val="1800"/>
              <a:buFont typeface="Arial"/>
              <a:buChar char="»"/>
              <a:defRPr sz="1500" b="0" i="0" u="none" strike="noStrike" cap="none">
                <a:solidFill>
                  <a:schemeClr val="dk1"/>
                </a:solidFill>
                <a:latin typeface="Arial"/>
                <a:ea typeface="Arial"/>
                <a:cs typeface="Arial"/>
                <a:sym typeface="Arial"/>
              </a:defRPr>
            </a:lvl9pPr>
          </a:lstStyle>
          <a:p>
            <a:pPr marL="0" marR="0" lvl="0" indent="0" algn="l" defTabSz="914400" rtl="0" eaLnBrk="1" fontAlgn="auto" latinLnBrk="0" hangingPunct="1">
              <a:lnSpc>
                <a:spcPct val="100000"/>
              </a:lnSpc>
              <a:spcBef>
                <a:spcPts val="360"/>
              </a:spcBef>
              <a:spcAft>
                <a:spcPts val="0"/>
              </a:spcAft>
              <a:buClr>
                <a:srgbClr val="000000"/>
              </a:buClr>
              <a:buSzPts val="1800"/>
              <a:buFont typeface="Century Gothic"/>
              <a:buNone/>
              <a:tabLst/>
              <a:defRPr/>
            </a:pPr>
            <a:r>
              <a:rPr kumimoji="0" lang="en-US" sz="1800" b="1" i="0" u="none" strike="noStrike" kern="0" cap="none" spc="0" normalizeH="0" baseline="0" noProof="0" dirty="0">
                <a:ln>
                  <a:noFill/>
                </a:ln>
                <a:solidFill>
                  <a:srgbClr val="000000"/>
                </a:solidFill>
                <a:effectLst/>
                <a:uLnTx/>
                <a:uFillTx/>
                <a:latin typeface="Century Gothic"/>
                <a:sym typeface="Century Gothic"/>
              </a:rPr>
              <a:t>Clients must meet the following criteria before PrEP initiation:</a:t>
            </a:r>
          </a:p>
          <a:p>
            <a:pPr marL="0" marR="0" lvl="0" indent="0" algn="l" defTabSz="914400" rtl="0" eaLnBrk="1" fontAlgn="auto" latinLnBrk="0" hangingPunct="1">
              <a:lnSpc>
                <a:spcPct val="100000"/>
              </a:lnSpc>
              <a:spcBef>
                <a:spcPts val="360"/>
              </a:spcBef>
              <a:spcAft>
                <a:spcPts val="0"/>
              </a:spcAft>
              <a:buClr>
                <a:srgbClr val="000000"/>
              </a:buClr>
              <a:buSzPts val="1800"/>
              <a:buFont typeface="Century Gothic"/>
              <a:buNone/>
              <a:tabLst/>
              <a:defRPr/>
            </a:pPr>
            <a:r>
              <a:rPr kumimoji="0" lang="en-US" sz="1800" b="0" i="0" u="none" strike="noStrike" kern="0" cap="none" spc="0" normalizeH="0" baseline="0" noProof="0" dirty="0">
                <a:ln>
                  <a:noFill/>
                </a:ln>
                <a:solidFill>
                  <a:srgbClr val="000000"/>
                </a:solidFill>
                <a:effectLst/>
                <a:uLnTx/>
                <a:uFillTx/>
                <a:latin typeface="Century Gothic"/>
                <a:sym typeface="Century Gothic"/>
              </a:rPr>
              <a:t> </a:t>
            </a:r>
          </a:p>
          <a:p>
            <a:pPr marL="457200" marR="0" lvl="0" indent="-457200" algn="l" defTabSz="914400" rtl="0" eaLnBrk="1" fontAlgn="auto" latinLnBrk="0" hangingPunct="1">
              <a:lnSpc>
                <a:spcPct val="115000"/>
              </a:lnSpc>
              <a:spcBef>
                <a:spcPts val="360"/>
              </a:spcBef>
              <a:spcAft>
                <a:spcPts val="0"/>
              </a:spcAft>
              <a:buClr>
                <a:srgbClr val="000000"/>
              </a:buClr>
              <a:buSzPts val="1800"/>
              <a:buFont typeface="Arial"/>
              <a:buChar char="•"/>
              <a:tabLst/>
              <a:defRPr/>
            </a:pPr>
            <a:r>
              <a:rPr kumimoji="0" lang="en-US" sz="1800" b="0" i="0" u="none" strike="noStrike" kern="0" cap="none" spc="0" normalizeH="0" baseline="0" noProof="0" dirty="0">
                <a:ln>
                  <a:noFill/>
                </a:ln>
                <a:solidFill>
                  <a:srgbClr val="000000"/>
                </a:solidFill>
                <a:effectLst/>
                <a:uLnTx/>
                <a:uFillTx/>
                <a:latin typeface="Century Gothic"/>
                <a:sym typeface="Century Gothic"/>
              </a:rPr>
              <a:t>Test HIV-negative on two serial rapid diagnostic tests (RDTs) in accordance with national HIV testing algorithms</a:t>
            </a:r>
          </a:p>
          <a:p>
            <a:pPr marL="457200" marR="0" lvl="0" indent="-457200" algn="l" defTabSz="914400" rtl="0" eaLnBrk="1" fontAlgn="auto" latinLnBrk="0" hangingPunct="1">
              <a:lnSpc>
                <a:spcPct val="115000"/>
              </a:lnSpc>
              <a:spcBef>
                <a:spcPts val="360"/>
              </a:spcBef>
              <a:spcAft>
                <a:spcPts val="0"/>
              </a:spcAft>
              <a:buClr>
                <a:srgbClr val="000000"/>
              </a:buClr>
              <a:buSzPts val="1800"/>
              <a:buFont typeface="Arial"/>
              <a:buChar char="•"/>
              <a:tabLst/>
              <a:defRPr/>
            </a:pPr>
            <a:r>
              <a:rPr kumimoji="0" lang="en-US" sz="1800" b="0" i="0" u="none" strike="noStrike" kern="0" cap="none" spc="0" normalizeH="0" baseline="0" noProof="0" dirty="0">
                <a:ln>
                  <a:noFill/>
                </a:ln>
                <a:solidFill>
                  <a:srgbClr val="000000"/>
                </a:solidFill>
                <a:effectLst/>
                <a:uLnTx/>
                <a:uFillTx/>
                <a:latin typeface="Century Gothic"/>
                <a:sym typeface="Century Gothic"/>
              </a:rPr>
              <a:t>Not be eligible for PEP at the time of the assessment</a:t>
            </a:r>
          </a:p>
          <a:p>
            <a:pPr marL="457200" marR="0" lvl="0" indent="-457200" algn="l" defTabSz="914400" rtl="0" eaLnBrk="1" fontAlgn="auto" latinLnBrk="0" hangingPunct="1">
              <a:lnSpc>
                <a:spcPct val="115000"/>
              </a:lnSpc>
              <a:spcBef>
                <a:spcPts val="360"/>
              </a:spcBef>
              <a:spcAft>
                <a:spcPts val="0"/>
              </a:spcAft>
              <a:buClr>
                <a:srgbClr val="000000"/>
              </a:buClr>
              <a:buSzPts val="1800"/>
              <a:buFont typeface="Arial"/>
              <a:buChar char="•"/>
              <a:tabLst/>
              <a:defRPr/>
            </a:pPr>
            <a:r>
              <a:rPr kumimoji="0" lang="en-US" sz="1800" b="0" i="0" u="none" strike="noStrike" kern="0" cap="none" spc="0" normalizeH="0" baseline="0" noProof="0" dirty="0">
                <a:ln>
                  <a:noFill/>
                </a:ln>
                <a:solidFill>
                  <a:srgbClr val="000000"/>
                </a:solidFill>
                <a:effectLst/>
                <a:uLnTx/>
                <a:uFillTx/>
                <a:latin typeface="Century Gothic"/>
                <a:sym typeface="Century Gothic"/>
              </a:rPr>
              <a:t>No signs or symptoms of acute HIV infection (AHI)</a:t>
            </a:r>
          </a:p>
          <a:p>
            <a:pPr marL="457200" marR="0" lvl="0" indent="-457200" algn="l" defTabSz="914400" rtl="0" eaLnBrk="1" fontAlgn="auto" latinLnBrk="0" hangingPunct="1">
              <a:lnSpc>
                <a:spcPct val="115000"/>
              </a:lnSpc>
              <a:spcBef>
                <a:spcPts val="360"/>
              </a:spcBef>
              <a:spcAft>
                <a:spcPts val="0"/>
              </a:spcAft>
              <a:buClr>
                <a:srgbClr val="000000"/>
              </a:buClr>
              <a:buSzPts val="1800"/>
              <a:buFont typeface="Arial"/>
              <a:buChar char="•"/>
              <a:tabLst/>
              <a:defRPr/>
            </a:pPr>
            <a:r>
              <a:rPr kumimoji="0" lang="en-US" sz="1800" b="0" i="0" u="none" strike="noStrike" kern="0" cap="none" spc="0" normalizeH="0" baseline="0" noProof="0" dirty="0">
                <a:ln>
                  <a:noFill/>
                </a:ln>
                <a:solidFill>
                  <a:srgbClr val="000000"/>
                </a:solidFill>
                <a:effectLst/>
                <a:uLnTx/>
                <a:uFillTx/>
                <a:latin typeface="Century Gothic"/>
                <a:sym typeface="Century Gothic"/>
              </a:rPr>
              <a:t>Make a well-informed decision and be willing to be initiated on PrEP</a:t>
            </a:r>
          </a:p>
          <a:p>
            <a:pPr marL="457200" marR="0" lvl="0" indent="-457200" algn="l" defTabSz="914400" rtl="0" eaLnBrk="1" fontAlgn="auto" latinLnBrk="0" hangingPunct="1">
              <a:lnSpc>
                <a:spcPct val="115000"/>
              </a:lnSpc>
              <a:spcBef>
                <a:spcPts val="360"/>
              </a:spcBef>
              <a:spcAft>
                <a:spcPts val="0"/>
              </a:spcAft>
              <a:buClr>
                <a:srgbClr val="000000"/>
              </a:buClr>
              <a:buSzPts val="1800"/>
              <a:buFont typeface="Arial"/>
              <a:buChar char="•"/>
              <a:tabLst/>
              <a:defRPr/>
            </a:pPr>
            <a:r>
              <a:rPr kumimoji="0" lang="en-US" sz="1800" b="0" i="0" u="none" strike="noStrike" kern="0" cap="none" spc="0" normalizeH="0" baseline="0" noProof="0" dirty="0">
                <a:ln>
                  <a:noFill/>
                </a:ln>
                <a:solidFill>
                  <a:srgbClr val="000000"/>
                </a:solidFill>
                <a:effectLst/>
                <a:uLnTx/>
                <a:uFillTx/>
                <a:latin typeface="Century Gothic"/>
                <a:sym typeface="Century Gothic"/>
              </a:rPr>
              <a:t>Not have any contraindications for use of their chosen PrEP method </a:t>
            </a:r>
          </a:p>
        </p:txBody>
      </p:sp>
    </p:spTree>
    <p:extLst>
      <p:ext uri="{BB962C8B-B14F-4D97-AF65-F5344CB8AC3E}">
        <p14:creationId xmlns:p14="http://schemas.microsoft.com/office/powerpoint/2010/main" val="15458347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a:extLst>
              <a:ext uri="{FF2B5EF4-FFF2-40B4-BE49-F238E27FC236}">
                <a16:creationId xmlns:a16="http://schemas.microsoft.com/office/drawing/2014/main" id="{941A97A7-1131-DBB4-7DE0-9F0040561EC7}"/>
              </a:ext>
            </a:extLst>
          </p:cNvPr>
          <p:cNvSpPr txBox="1"/>
          <p:nvPr/>
        </p:nvSpPr>
        <p:spPr>
          <a:xfrm>
            <a:off x="2231472" y="872347"/>
            <a:ext cx="5280869" cy="600164"/>
          </a:xfrm>
          <a:prstGeom prst="rect">
            <a:avLst/>
          </a:prstGeom>
          <a:noFill/>
        </p:spPr>
        <p:txBody>
          <a:bodyPr wrap="square">
            <a:spAutoFit/>
          </a:bodyPr>
          <a:lstStyle/>
          <a:p>
            <a:r>
              <a:rPr lang="en-US" sz="3300" b="0" i="0" u="none" strike="noStrike" dirty="0">
                <a:solidFill>
                  <a:srgbClr val="007E00"/>
                </a:solidFill>
                <a:effectLst/>
                <a:latin typeface="Century Gothic" panose="020B0502020202020204" pitchFamily="34" charset="0"/>
              </a:rPr>
              <a:t>Dual Prevention Pill  </a:t>
            </a:r>
            <a:endParaRPr lang="en-US" sz="3300" dirty="0"/>
          </a:p>
        </p:txBody>
      </p:sp>
      <p:sp>
        <p:nvSpPr>
          <p:cNvPr id="13" name="Google Shape;201;g3c255c7971e_0_257">
            <a:extLst>
              <a:ext uri="{FF2B5EF4-FFF2-40B4-BE49-F238E27FC236}">
                <a16:creationId xmlns:a16="http://schemas.microsoft.com/office/drawing/2014/main" id="{A4E9D9A3-B15B-86B5-F098-988802ACE8EA}"/>
              </a:ext>
            </a:extLst>
          </p:cNvPr>
          <p:cNvSpPr txBox="1">
            <a:spLocks/>
          </p:cNvSpPr>
          <p:nvPr/>
        </p:nvSpPr>
        <p:spPr>
          <a:xfrm>
            <a:off x="353281" y="2070602"/>
            <a:ext cx="8245435" cy="3616104"/>
          </a:xfrm>
          <a:prstGeom prst="rect">
            <a:avLst/>
          </a:prstGeom>
          <a:noFill/>
          <a:ln>
            <a:noFill/>
          </a:ln>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L="457200" marR="0" lvl="0" indent="-342900" algn="l" rtl="0">
              <a:lnSpc>
                <a:spcPct val="100000"/>
              </a:lnSpc>
              <a:spcBef>
                <a:spcPts val="360"/>
              </a:spcBef>
              <a:spcAft>
                <a:spcPts val="0"/>
              </a:spcAft>
              <a:buClr>
                <a:schemeClr val="dk1"/>
              </a:buClr>
              <a:buSzPts val="1800"/>
              <a:buFont typeface="Century Gothic"/>
              <a:buChar char="•"/>
              <a:defRPr sz="2400" b="0" i="0" u="none" strike="noStrike" cap="none">
                <a:solidFill>
                  <a:schemeClr val="dk1"/>
                </a:solidFill>
                <a:latin typeface="Century Gothic"/>
                <a:ea typeface="Century Gothic"/>
                <a:cs typeface="Century Gothic"/>
                <a:sym typeface="Century Gothic"/>
              </a:defRPr>
            </a:lvl1pPr>
            <a:lvl2pPr marL="914400" marR="0" lvl="1" indent="-342900" algn="l" rtl="0">
              <a:lnSpc>
                <a:spcPct val="100000"/>
              </a:lnSpc>
              <a:spcBef>
                <a:spcPts val="360"/>
              </a:spcBef>
              <a:spcAft>
                <a:spcPts val="0"/>
              </a:spcAft>
              <a:buClr>
                <a:schemeClr val="dk1"/>
              </a:buClr>
              <a:buSzPts val="1800"/>
              <a:buFont typeface="Century Gothic"/>
              <a:buChar char="–"/>
              <a:defRPr sz="2100" b="0" i="0" u="none" strike="noStrike" cap="none">
                <a:solidFill>
                  <a:schemeClr val="dk1"/>
                </a:solidFill>
                <a:latin typeface="Century Gothic"/>
                <a:ea typeface="Century Gothic"/>
                <a:cs typeface="Century Gothic"/>
                <a:sym typeface="Century Gothic"/>
              </a:defRPr>
            </a:lvl2pPr>
            <a:lvl3pPr marL="1371600" marR="0" lvl="2" indent="-342900" algn="l" rtl="0">
              <a:lnSpc>
                <a:spcPct val="100000"/>
              </a:lnSpc>
              <a:spcBef>
                <a:spcPts val="360"/>
              </a:spcBef>
              <a:spcAft>
                <a:spcPts val="0"/>
              </a:spcAft>
              <a:buClr>
                <a:schemeClr val="dk1"/>
              </a:buClr>
              <a:buSzPts val="1800"/>
              <a:buFont typeface="Century Gothic"/>
              <a:buChar char="•"/>
              <a:defRPr sz="1800" b="0" i="0" u="none" strike="noStrike" cap="none">
                <a:solidFill>
                  <a:schemeClr val="dk1"/>
                </a:solidFill>
                <a:latin typeface="Century Gothic"/>
                <a:ea typeface="Century Gothic"/>
                <a:cs typeface="Century Gothic"/>
                <a:sym typeface="Century Gothic"/>
              </a:defRPr>
            </a:lvl3pPr>
            <a:lvl4pPr marL="1828800" marR="0" lvl="3" indent="-342900" algn="l" rtl="0">
              <a:lnSpc>
                <a:spcPct val="100000"/>
              </a:lnSpc>
              <a:spcBef>
                <a:spcPts val="360"/>
              </a:spcBef>
              <a:spcAft>
                <a:spcPts val="0"/>
              </a:spcAft>
              <a:buClr>
                <a:schemeClr val="dk1"/>
              </a:buClr>
              <a:buSzPts val="1800"/>
              <a:buFont typeface="Century Gothic"/>
              <a:buChar char="–"/>
              <a:defRPr sz="1500" b="0" i="0" u="none" strike="noStrike" cap="none">
                <a:solidFill>
                  <a:schemeClr val="dk1"/>
                </a:solidFill>
                <a:latin typeface="Century Gothic"/>
                <a:ea typeface="Century Gothic"/>
                <a:cs typeface="Century Gothic"/>
                <a:sym typeface="Century Gothic"/>
              </a:defRPr>
            </a:lvl4pPr>
            <a:lvl5pPr marL="2286000" marR="0" lvl="4" indent="-342900" algn="l" rtl="0">
              <a:lnSpc>
                <a:spcPct val="100000"/>
              </a:lnSpc>
              <a:spcBef>
                <a:spcPts val="360"/>
              </a:spcBef>
              <a:spcAft>
                <a:spcPts val="0"/>
              </a:spcAft>
              <a:buClr>
                <a:schemeClr val="dk1"/>
              </a:buClr>
              <a:buSzPts val="1800"/>
              <a:buFont typeface="Century Gothic"/>
              <a:buChar char="»"/>
              <a:defRPr sz="1500" b="0" i="0" u="none" strike="noStrike" cap="none">
                <a:solidFill>
                  <a:schemeClr val="dk1"/>
                </a:solidFill>
                <a:latin typeface="Century Gothic"/>
                <a:ea typeface="Century Gothic"/>
                <a:cs typeface="Century Gothic"/>
                <a:sym typeface="Century Gothic"/>
              </a:defRPr>
            </a:lvl5pPr>
            <a:lvl6pPr marL="2743200" marR="0" lvl="5" indent="-342900" algn="l" rtl="0">
              <a:lnSpc>
                <a:spcPct val="100000"/>
              </a:lnSpc>
              <a:spcBef>
                <a:spcPts val="360"/>
              </a:spcBef>
              <a:spcAft>
                <a:spcPts val="0"/>
              </a:spcAft>
              <a:buClr>
                <a:schemeClr val="dk1"/>
              </a:buClr>
              <a:buSzPts val="1800"/>
              <a:buFont typeface="Arial"/>
              <a:buChar char="»"/>
              <a:defRPr sz="1500" b="0" i="0" u="none" strike="noStrike" cap="none">
                <a:solidFill>
                  <a:schemeClr val="dk1"/>
                </a:solidFill>
                <a:latin typeface="Arial"/>
                <a:ea typeface="Arial"/>
                <a:cs typeface="Arial"/>
                <a:sym typeface="Arial"/>
              </a:defRPr>
            </a:lvl6pPr>
            <a:lvl7pPr marL="3200400" marR="0" lvl="6" indent="-342900" algn="l" rtl="0">
              <a:lnSpc>
                <a:spcPct val="100000"/>
              </a:lnSpc>
              <a:spcBef>
                <a:spcPts val="360"/>
              </a:spcBef>
              <a:spcAft>
                <a:spcPts val="0"/>
              </a:spcAft>
              <a:buClr>
                <a:schemeClr val="dk1"/>
              </a:buClr>
              <a:buSzPts val="1800"/>
              <a:buFont typeface="Arial"/>
              <a:buChar char="»"/>
              <a:defRPr sz="1500" b="0" i="0" u="none" strike="noStrike" cap="none">
                <a:solidFill>
                  <a:schemeClr val="dk1"/>
                </a:solidFill>
                <a:latin typeface="Arial"/>
                <a:ea typeface="Arial"/>
                <a:cs typeface="Arial"/>
                <a:sym typeface="Arial"/>
              </a:defRPr>
            </a:lvl7pPr>
            <a:lvl8pPr marL="3657600" marR="0" lvl="7" indent="-342900" algn="l" rtl="0">
              <a:lnSpc>
                <a:spcPct val="100000"/>
              </a:lnSpc>
              <a:spcBef>
                <a:spcPts val="360"/>
              </a:spcBef>
              <a:spcAft>
                <a:spcPts val="0"/>
              </a:spcAft>
              <a:buClr>
                <a:schemeClr val="dk1"/>
              </a:buClr>
              <a:buSzPts val="1800"/>
              <a:buFont typeface="Arial"/>
              <a:buChar char="»"/>
              <a:defRPr sz="1500" b="0" i="0" u="none" strike="noStrike" cap="none">
                <a:solidFill>
                  <a:schemeClr val="dk1"/>
                </a:solidFill>
                <a:latin typeface="Arial"/>
                <a:ea typeface="Arial"/>
                <a:cs typeface="Arial"/>
                <a:sym typeface="Arial"/>
              </a:defRPr>
            </a:lvl8pPr>
            <a:lvl9pPr marL="4114800" marR="0" lvl="8" indent="-342900" algn="l" rtl="0">
              <a:lnSpc>
                <a:spcPct val="100000"/>
              </a:lnSpc>
              <a:spcBef>
                <a:spcPts val="360"/>
              </a:spcBef>
              <a:spcAft>
                <a:spcPts val="0"/>
              </a:spcAft>
              <a:buClr>
                <a:schemeClr val="dk1"/>
              </a:buClr>
              <a:buSzPts val="1800"/>
              <a:buFont typeface="Arial"/>
              <a:buChar char="»"/>
              <a:defRPr sz="1500" b="0" i="0" u="none" strike="noStrike" cap="none">
                <a:solidFill>
                  <a:schemeClr val="dk1"/>
                </a:solidFill>
                <a:latin typeface="Arial"/>
                <a:ea typeface="Arial"/>
                <a:cs typeface="Arial"/>
                <a:sym typeface="Arial"/>
              </a:defRPr>
            </a:lvl9pPr>
          </a:lstStyle>
          <a:p>
            <a:pPr marL="342900" defTabSz="914400">
              <a:spcBef>
                <a:spcPts val="600"/>
              </a:spcBef>
              <a:spcAft>
                <a:spcPts val="600"/>
              </a:spcAft>
              <a:buClr>
                <a:srgbClr val="000000"/>
              </a:buClr>
              <a:defRPr/>
            </a:pPr>
            <a:r>
              <a:rPr kumimoji="0" lang="en-US" sz="1800" b="0" i="0" u="none" strike="noStrike" kern="0" cap="none" spc="0" normalizeH="0" baseline="0" noProof="0" dirty="0">
                <a:ln>
                  <a:noFill/>
                </a:ln>
                <a:solidFill>
                  <a:srgbClr val="000000"/>
                </a:solidFill>
                <a:effectLst/>
                <a:uLnTx/>
                <a:uFillTx/>
                <a:latin typeface="Century Gothic"/>
                <a:sym typeface="Century Gothic"/>
              </a:rPr>
              <a:t>The DPP is a bilayer tablet containing TDF(300mg) + FTC (200mg) and LNG (0.15mg) + EE (0.03mg) </a:t>
            </a:r>
          </a:p>
          <a:p>
            <a:pPr marL="342900" defTabSz="914400">
              <a:spcBef>
                <a:spcPts val="600"/>
              </a:spcBef>
              <a:spcAft>
                <a:spcPts val="600"/>
              </a:spcAft>
              <a:buClr>
                <a:srgbClr val="000000"/>
              </a:buClr>
              <a:defRPr/>
            </a:pPr>
            <a:r>
              <a:rPr kumimoji="0" lang="en-US" sz="1800" b="0" i="0" u="none" strike="noStrike" kern="0" cap="none" spc="0" normalizeH="0" baseline="0" noProof="0" dirty="0">
                <a:ln>
                  <a:noFill/>
                </a:ln>
                <a:solidFill>
                  <a:srgbClr val="000000"/>
                </a:solidFill>
                <a:effectLst/>
                <a:uLnTx/>
                <a:uFillTx/>
                <a:latin typeface="Century Gothic"/>
                <a:sym typeface="Century Gothic"/>
              </a:rPr>
              <a:t>Packaged in a blister pack similar to COC packaging see picture next slide</a:t>
            </a:r>
          </a:p>
          <a:p>
            <a:pPr marL="342900" defTabSz="914400">
              <a:spcBef>
                <a:spcPts val="600"/>
              </a:spcBef>
              <a:spcAft>
                <a:spcPts val="600"/>
              </a:spcAft>
              <a:buClr>
                <a:srgbClr val="000000"/>
              </a:buClr>
              <a:defRPr/>
            </a:pPr>
            <a:r>
              <a:rPr kumimoji="0" lang="en-US" sz="1800" b="0" i="0" u="none" strike="noStrike" kern="0" cap="none" spc="0" normalizeH="0" baseline="0" noProof="0" dirty="0">
                <a:ln>
                  <a:noFill/>
                </a:ln>
                <a:solidFill>
                  <a:srgbClr val="000000"/>
                </a:solidFill>
                <a:effectLst/>
                <a:uLnTx/>
                <a:uFillTx/>
                <a:latin typeface="Century Gothic"/>
                <a:sym typeface="Century Gothic"/>
              </a:rPr>
              <a:t>Contains 28 tablets – 21 combination PrEP/COC tablets and 7 PrEP-only tablets</a:t>
            </a:r>
          </a:p>
          <a:p>
            <a:pPr marL="342900" defTabSz="914400">
              <a:spcBef>
                <a:spcPts val="600"/>
              </a:spcBef>
              <a:spcAft>
                <a:spcPts val="600"/>
              </a:spcAft>
              <a:buClr>
                <a:srgbClr val="000000"/>
              </a:buClr>
              <a:defRPr/>
            </a:pPr>
            <a:r>
              <a:rPr kumimoji="0" lang="en-US" sz="1800" b="0" i="0" u="none" strike="noStrike" kern="0" cap="none" spc="0" normalizeH="0" baseline="0" noProof="0" dirty="0">
                <a:ln>
                  <a:noFill/>
                </a:ln>
                <a:solidFill>
                  <a:srgbClr val="000000"/>
                </a:solidFill>
                <a:effectLst/>
                <a:uLnTx/>
                <a:uFillTx/>
                <a:latin typeface="Century Gothic"/>
                <a:sym typeface="Century Gothic"/>
              </a:rPr>
              <a:t>The 7 PrEP-only tablets should be taken for 7 consecutive days to reach protective levels against pregnancy and HIV</a:t>
            </a:r>
          </a:p>
          <a:p>
            <a:pPr marL="342900" defTabSz="914400">
              <a:spcBef>
                <a:spcPts val="600"/>
              </a:spcBef>
              <a:spcAft>
                <a:spcPts val="600"/>
              </a:spcAft>
              <a:buClr>
                <a:srgbClr val="000000"/>
              </a:buClr>
              <a:defRPr/>
            </a:pPr>
            <a:r>
              <a:rPr kumimoji="0" lang="en-US" sz="1800" b="0" i="0" u="none" strike="noStrike" kern="0" cap="none" spc="0" normalizeH="0" baseline="0" noProof="0" dirty="0">
                <a:ln>
                  <a:noFill/>
                </a:ln>
                <a:solidFill>
                  <a:srgbClr val="000000"/>
                </a:solidFill>
                <a:effectLst/>
                <a:uLnTx/>
                <a:uFillTx/>
                <a:latin typeface="Century Gothic"/>
                <a:sym typeface="Century Gothic"/>
              </a:rPr>
              <a:t>Has the same efficacy as separate oral PrEP and COC products </a:t>
            </a:r>
          </a:p>
          <a:p>
            <a:pPr marL="0" marR="0" lvl="0" indent="0" algn="l" defTabSz="914400" rtl="0" eaLnBrk="1" fontAlgn="auto" latinLnBrk="0" hangingPunct="1">
              <a:lnSpc>
                <a:spcPct val="100000"/>
              </a:lnSpc>
              <a:spcBef>
                <a:spcPts val="360"/>
              </a:spcBef>
              <a:spcAft>
                <a:spcPts val="0"/>
              </a:spcAft>
              <a:buClr>
                <a:srgbClr val="000000"/>
              </a:buClr>
              <a:buSzPts val="2800"/>
              <a:buNone/>
              <a:tabLst/>
              <a:defRPr/>
            </a:pPr>
            <a:endParaRPr kumimoji="0" lang="en-US" sz="2000" b="0" i="0" u="none" strike="noStrike" kern="0" cap="none" spc="0" normalizeH="0" baseline="0" noProof="0" dirty="0">
              <a:ln>
                <a:noFill/>
              </a:ln>
              <a:solidFill>
                <a:srgbClr val="000000"/>
              </a:solidFill>
              <a:effectLst/>
              <a:uLnTx/>
              <a:uFillTx/>
              <a:latin typeface="Century Gothic"/>
              <a:sym typeface="Century Gothic"/>
            </a:endParaRPr>
          </a:p>
        </p:txBody>
      </p:sp>
    </p:spTree>
    <p:extLst>
      <p:ext uri="{BB962C8B-B14F-4D97-AF65-F5344CB8AC3E}">
        <p14:creationId xmlns:p14="http://schemas.microsoft.com/office/powerpoint/2010/main" val="2767407786"/>
      </p:ext>
    </p:extLst>
  </p:cSld>
  <p:clrMapOvr>
    <a:masterClrMapping/>
  </p:clrMapOvr>
</p:sld>
</file>

<file path=ppt/theme/theme1.xml><?xml version="1.0" encoding="utf-8"?>
<a:theme xmlns:a="http://schemas.openxmlformats.org/drawingml/2006/main" name="MOH PrEP Training">
  <a:themeElements>
    <a:clrScheme name="Office Them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Them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1_Office Theme">
  <a:themeElements>
    <a:clrScheme name="Office Them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Them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emplate>Office Theme</Template>
  <TotalTime>565</TotalTime>
  <Words>1630</Words>
  <Application>Microsoft Office PowerPoint</Application>
  <PresentationFormat>On-screen Show (4:3)</PresentationFormat>
  <Paragraphs>202</Paragraphs>
  <Slides>22</Slides>
  <Notes>1</Notes>
  <HiddenSlides>0</HiddenSlides>
  <MMClips>0</MMClips>
  <ScaleCrop>false</ScaleCrop>
  <HeadingPairs>
    <vt:vector size="6" baseType="variant">
      <vt:variant>
        <vt:lpstr>Fonts Used</vt:lpstr>
      </vt:variant>
      <vt:variant>
        <vt:i4>9</vt:i4>
      </vt:variant>
      <vt:variant>
        <vt:lpstr>Theme</vt:lpstr>
      </vt:variant>
      <vt:variant>
        <vt:i4>2</vt:i4>
      </vt:variant>
      <vt:variant>
        <vt:lpstr>Slide Titles</vt:lpstr>
      </vt:variant>
      <vt:variant>
        <vt:i4>22</vt:i4>
      </vt:variant>
    </vt:vector>
  </HeadingPairs>
  <TitlesOfParts>
    <vt:vector size="33" baseType="lpstr">
      <vt:lpstr>Aptos</vt:lpstr>
      <vt:lpstr>Aptos Display</vt:lpstr>
      <vt:lpstr>Arial</vt:lpstr>
      <vt:lpstr>Calibri</vt:lpstr>
      <vt:lpstr>Century Gothic</vt:lpstr>
      <vt:lpstr>Noto Sans Symbols</vt:lpstr>
      <vt:lpstr>Poppins</vt:lpstr>
      <vt:lpstr>Roboto Condensed</vt:lpstr>
      <vt:lpstr>Times New Roman</vt:lpstr>
      <vt:lpstr>MOH PrEP Training</vt:lpstr>
      <vt:lpstr>1_Office Theme</vt:lpstr>
      <vt:lpstr>Module 4</vt:lpstr>
      <vt:lpstr>Module 4 Units</vt:lpstr>
      <vt:lpstr>Unit 1</vt:lpstr>
      <vt:lpstr>Unit 1 Learning Objectives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Unit 2</vt:lpstr>
      <vt:lpstr>Unit 2 Learning Objectives</vt:lpstr>
      <vt:lpstr>PowerPoint Presentation</vt:lpstr>
      <vt:lpstr>Transitioning from oral PrEP to Cabotegravir</vt:lpstr>
      <vt:lpstr>Transitioning from oral PrEP to Lenacapavir</vt:lpstr>
      <vt:lpstr>PowerPoint Presentation</vt:lpstr>
      <vt:lpstr>Discussion</vt:lpstr>
      <vt:lpstr>PowerPoint Presentation</vt:lpstr>
    </vt:vector>
  </TitlesOfParts>
  <Company>Department of State</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Module 4</dc:title>
  <dc:creator>Musonda, Musonda (Lusaka)</dc:creator>
  <cp:lastModifiedBy>Chimika Phiri</cp:lastModifiedBy>
  <cp:revision>23</cp:revision>
  <dcterms:created xsi:type="dcterms:W3CDTF">2026-02-03T12:22:00Z</dcterms:created>
  <dcterms:modified xsi:type="dcterms:W3CDTF">2026-02-16T18:41:43Z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1665d9ee-429a-4d5f-97cc-cfb56e044a6e_Enabled">
    <vt:lpwstr>true</vt:lpwstr>
  </property>
  <property fmtid="{D5CDD505-2E9C-101B-9397-08002B2CF9AE}" pid="3" name="MSIP_Label_1665d9ee-429a-4d5f-97cc-cfb56e044a6e_SetDate">
    <vt:lpwstr>2026-02-03T12:44:06Z</vt:lpwstr>
  </property>
  <property fmtid="{D5CDD505-2E9C-101B-9397-08002B2CF9AE}" pid="4" name="MSIP_Label_1665d9ee-429a-4d5f-97cc-cfb56e044a6e_Method">
    <vt:lpwstr>Privileged</vt:lpwstr>
  </property>
  <property fmtid="{D5CDD505-2E9C-101B-9397-08002B2CF9AE}" pid="5" name="MSIP_Label_1665d9ee-429a-4d5f-97cc-cfb56e044a6e_Name">
    <vt:lpwstr>1665d9ee-429a-4d5f-97cc-cfb56e044a6e</vt:lpwstr>
  </property>
  <property fmtid="{D5CDD505-2E9C-101B-9397-08002B2CF9AE}" pid="6" name="MSIP_Label_1665d9ee-429a-4d5f-97cc-cfb56e044a6e_SiteId">
    <vt:lpwstr>66cf5074-5afe-48d1-a691-a12b2121f44b</vt:lpwstr>
  </property>
  <property fmtid="{D5CDD505-2E9C-101B-9397-08002B2CF9AE}" pid="7" name="MSIP_Label_1665d9ee-429a-4d5f-97cc-cfb56e044a6e_ActionId">
    <vt:lpwstr>bc89a10c-aeab-43d6-bd2a-59d34ee1ba4c</vt:lpwstr>
  </property>
  <property fmtid="{D5CDD505-2E9C-101B-9397-08002B2CF9AE}" pid="8" name="MSIP_Label_1665d9ee-429a-4d5f-97cc-cfb56e044a6e_ContentBits">
    <vt:lpwstr>0</vt:lpwstr>
  </property>
  <property fmtid="{D5CDD505-2E9C-101B-9397-08002B2CF9AE}" pid="9" name="MSIP_Label_1665d9ee-429a-4d5f-97cc-cfb56e044a6e_Tag">
    <vt:lpwstr>10, 0, 1, 1</vt:lpwstr>
  </property>
</Properties>
</file>